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9" r:id="rId3"/>
    <p:sldId id="378" r:id="rId4"/>
    <p:sldId id="258" r:id="rId5"/>
    <p:sldId id="329" r:id="rId6"/>
    <p:sldId id="330" r:id="rId7"/>
    <p:sldId id="331" r:id="rId8"/>
    <p:sldId id="332" r:id="rId9"/>
    <p:sldId id="383" r:id="rId10"/>
    <p:sldId id="355" r:id="rId11"/>
    <p:sldId id="356" r:id="rId12"/>
    <p:sldId id="357" r:id="rId13"/>
    <p:sldId id="360" r:id="rId14"/>
    <p:sldId id="384" r:id="rId15"/>
    <p:sldId id="30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4660"/>
  </p:normalViewPr>
  <p:slideViewPr>
    <p:cSldViewPr>
      <p:cViewPr varScale="1">
        <p:scale>
          <a:sx n="108" d="100"/>
          <a:sy n="108" d="100"/>
        </p:scale>
        <p:origin x="169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6AF03-F9CE-4D89-91AD-E8DDE7116559}" type="datetimeFigureOut">
              <a:rPr lang="en-US" smtClean="0"/>
              <a:t>12/17/2020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CC31-4BEC-4167-8E76-17DF8D42E422}" type="slidenum">
              <a:rPr lang="en-US" smtClean="0"/>
              <a:t>‹#›</a:t>
            </a:fld>
            <a:endParaRPr lang="en-US"/>
          </a:p>
        </p:txBody>
      </p:sp>
    </p:spTree>
    <p:extLst>
      <p:ext uri="{BB962C8B-B14F-4D97-AF65-F5344CB8AC3E}">
        <p14:creationId xmlns:p14="http://schemas.microsoft.com/office/powerpoint/2010/main" val="306827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a:t>
            </a:fld>
            <a:endParaRPr lang="en-US"/>
          </a:p>
        </p:txBody>
      </p:sp>
    </p:spTree>
    <p:extLst>
      <p:ext uri="{BB962C8B-B14F-4D97-AF65-F5344CB8AC3E}">
        <p14:creationId xmlns:p14="http://schemas.microsoft.com/office/powerpoint/2010/main" val="111799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12</a:t>
            </a:fld>
            <a:endParaRPr lang="en-US"/>
          </a:p>
        </p:txBody>
      </p:sp>
    </p:spTree>
    <p:extLst>
      <p:ext uri="{BB962C8B-B14F-4D97-AF65-F5344CB8AC3E}">
        <p14:creationId xmlns:p14="http://schemas.microsoft.com/office/powerpoint/2010/main" val="50984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data released on 7/31/2021 (4-month delay).  Not enough time to do what is required by the redistricting commission to have the primary in March 2022.  </a:t>
            </a:r>
          </a:p>
          <a:p>
            <a:r>
              <a:rPr lang="en-US" dirty="0"/>
              <a:t>COVID-19 delay gave a convenient excuse to move the state primaries back to June but retain the presidential primaries in March.  $$$ is a factor.</a:t>
            </a:r>
          </a:p>
        </p:txBody>
      </p:sp>
      <p:sp>
        <p:nvSpPr>
          <p:cNvPr id="4" name="Slide Number Placeholder 3"/>
          <p:cNvSpPr>
            <a:spLocks noGrp="1"/>
          </p:cNvSpPr>
          <p:nvPr>
            <p:ph type="sldNum" sz="quarter" idx="5"/>
          </p:nvPr>
        </p:nvSpPr>
        <p:spPr/>
        <p:txBody>
          <a:bodyPr/>
          <a:lstStyle/>
          <a:p>
            <a:fld id="{A65BCC31-4BEC-4167-8E76-17DF8D42E422}" type="slidenum">
              <a:rPr lang="en-US" smtClean="0"/>
              <a:t>13</a:t>
            </a:fld>
            <a:endParaRPr lang="en-US"/>
          </a:p>
        </p:txBody>
      </p:sp>
    </p:spTree>
    <p:extLst>
      <p:ext uri="{BB962C8B-B14F-4D97-AF65-F5344CB8AC3E}">
        <p14:creationId xmlns:p14="http://schemas.microsoft.com/office/powerpoint/2010/main" val="329069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35 – to deal with the lines that extend more than 100ft from the polling place location door</a:t>
            </a:r>
          </a:p>
          <a:p>
            <a:r>
              <a:rPr lang="en-US" dirty="0"/>
              <a:t>AB 37 – use Ballot </a:t>
            </a:r>
            <a:r>
              <a:rPr lang="en-US" dirty="0" err="1"/>
              <a:t>Trax</a:t>
            </a:r>
            <a:r>
              <a:rPr lang="en-US" dirty="0"/>
              <a:t> unless you have a system that meets or exceeds Ballot </a:t>
            </a:r>
            <a:r>
              <a:rPr lang="en-US" dirty="0" err="1"/>
              <a:t>Trax</a:t>
            </a:r>
            <a:endParaRPr lang="en-US" dirty="0"/>
          </a:p>
          <a:p>
            <a:r>
              <a:rPr lang="en-US" dirty="0"/>
              <a:t>AB 40 – requires the number of members who make up the slate mailer organization or committee and the total amount paid to appear on that mailer</a:t>
            </a:r>
          </a:p>
          <a:p>
            <a:r>
              <a:rPr lang="en-US" dirty="0"/>
              <a:t>AB 20 – prohibits state or local elective office candidates from receiving contributions from a business entity AND prohibits a business entity from making contributions to state or local elective office candidates</a:t>
            </a:r>
          </a:p>
        </p:txBody>
      </p:sp>
      <p:sp>
        <p:nvSpPr>
          <p:cNvPr id="4" name="Slide Number Placeholder 3"/>
          <p:cNvSpPr>
            <a:spLocks noGrp="1"/>
          </p:cNvSpPr>
          <p:nvPr>
            <p:ph type="sldNum" sz="quarter" idx="5"/>
          </p:nvPr>
        </p:nvSpPr>
        <p:spPr/>
        <p:txBody>
          <a:bodyPr/>
          <a:lstStyle/>
          <a:p>
            <a:fld id="{A65BCC31-4BEC-4167-8E76-17DF8D42E422}" type="slidenum">
              <a:rPr lang="en-US" smtClean="0"/>
              <a:t>14</a:t>
            </a:fld>
            <a:endParaRPr lang="en-US"/>
          </a:p>
        </p:txBody>
      </p:sp>
    </p:spTree>
    <p:extLst>
      <p:ext uri="{BB962C8B-B14F-4D97-AF65-F5344CB8AC3E}">
        <p14:creationId xmlns:p14="http://schemas.microsoft.com/office/powerpoint/2010/main" val="264997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Provisions for the 11/3/20 election only.  AB 37 Berman, Cervantes, Lorena Gonzalez, Quirk, </a:t>
            </a:r>
            <a:r>
              <a:rPr lang="en-US" dirty="0" err="1"/>
              <a:t>Umberg</a:t>
            </a:r>
            <a:r>
              <a:rPr lang="en-US" dirty="0"/>
              <a:t> introduced 12/7/20 aims to codify – mail ballot to all active voters and required ballot tracking – use SOS system unless your have another one that meets and/or exceed the SOS system.</a:t>
            </a:r>
          </a:p>
        </p:txBody>
      </p:sp>
      <p:sp>
        <p:nvSpPr>
          <p:cNvPr id="4" name="Slide Number Placeholder 3"/>
          <p:cNvSpPr>
            <a:spLocks noGrp="1"/>
          </p:cNvSpPr>
          <p:nvPr>
            <p:ph type="sldNum" sz="quarter" idx="5"/>
          </p:nvPr>
        </p:nvSpPr>
        <p:spPr/>
        <p:txBody>
          <a:bodyPr/>
          <a:lstStyle/>
          <a:p>
            <a:fld id="{A65BCC31-4BEC-4167-8E76-17DF8D42E422}" type="slidenum">
              <a:rPr lang="en-US" smtClean="0"/>
              <a:t>3</a:t>
            </a:fld>
            <a:endParaRPr lang="en-US"/>
          </a:p>
        </p:txBody>
      </p:sp>
    </p:spTree>
    <p:extLst>
      <p:ext uri="{BB962C8B-B14F-4D97-AF65-F5344CB8AC3E}">
        <p14:creationId xmlns:p14="http://schemas.microsoft.com/office/powerpoint/2010/main" val="355525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did clean up to </a:t>
            </a:r>
            <a:r>
              <a:rPr lang="en-US" dirty="0" err="1"/>
              <a:t>Bonta’s</a:t>
            </a:r>
            <a:r>
              <a:rPr lang="en-US" dirty="0"/>
              <a:t> AB 849 last year.  It also adjusts the deadline dates to allow for the delay in the census data arriving to jurisdictions to do redistricting prior to the 2022 primary election.</a:t>
            </a:r>
          </a:p>
        </p:txBody>
      </p:sp>
      <p:sp>
        <p:nvSpPr>
          <p:cNvPr id="4" name="Slide Number Placeholder 3"/>
          <p:cNvSpPr>
            <a:spLocks noGrp="1"/>
          </p:cNvSpPr>
          <p:nvPr>
            <p:ph type="sldNum" sz="quarter" idx="5"/>
          </p:nvPr>
        </p:nvSpPr>
        <p:spPr/>
        <p:txBody>
          <a:bodyPr/>
          <a:lstStyle/>
          <a:p>
            <a:fld id="{A65BCC31-4BEC-4167-8E76-17DF8D42E422}" type="slidenum">
              <a:rPr lang="en-US" smtClean="0"/>
              <a:t>4</a:t>
            </a:fld>
            <a:endParaRPr lang="en-US"/>
          </a:p>
        </p:txBody>
      </p:sp>
    </p:spTree>
    <p:extLst>
      <p:ext uri="{BB962C8B-B14F-4D97-AF65-F5344CB8AC3E}">
        <p14:creationId xmlns:p14="http://schemas.microsoft.com/office/powerpoint/2010/main" val="218789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72 hours ends on Saturday, Sunday or holiday it extends to the next business day.</a:t>
            </a:r>
          </a:p>
          <a:p>
            <a:r>
              <a:rPr lang="en-US" dirty="0"/>
              <a:t>Redact addresses and bank account numbers.</a:t>
            </a:r>
          </a:p>
          <a:p>
            <a:r>
              <a:rPr lang="en-US" dirty="0"/>
              <a:t>Posting a link is ok too.</a:t>
            </a:r>
          </a:p>
        </p:txBody>
      </p:sp>
      <p:sp>
        <p:nvSpPr>
          <p:cNvPr id="4" name="Slide Number Placeholder 3"/>
          <p:cNvSpPr>
            <a:spLocks noGrp="1"/>
          </p:cNvSpPr>
          <p:nvPr>
            <p:ph type="sldNum" sz="quarter" idx="5"/>
          </p:nvPr>
        </p:nvSpPr>
        <p:spPr/>
        <p:txBody>
          <a:bodyPr/>
          <a:lstStyle/>
          <a:p>
            <a:fld id="{A65BCC31-4BEC-4167-8E76-17DF8D42E422}" type="slidenum">
              <a:rPr lang="en-US" smtClean="0"/>
              <a:t>5</a:t>
            </a:fld>
            <a:endParaRPr lang="en-US"/>
          </a:p>
        </p:txBody>
      </p:sp>
    </p:spTree>
    <p:extLst>
      <p:ext uri="{BB962C8B-B14F-4D97-AF65-F5344CB8AC3E}">
        <p14:creationId xmlns:p14="http://schemas.microsoft.com/office/powerpoint/2010/main" val="12420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6</a:t>
            </a:fld>
            <a:endParaRPr lang="en-US"/>
          </a:p>
        </p:txBody>
      </p:sp>
    </p:spTree>
    <p:extLst>
      <p:ext uri="{BB962C8B-B14F-4D97-AF65-F5344CB8AC3E}">
        <p14:creationId xmlns:p14="http://schemas.microsoft.com/office/powerpoint/2010/main" val="279606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date was 1/1/2021</a:t>
            </a:r>
          </a:p>
          <a:p>
            <a:r>
              <a:rPr lang="en-US" dirty="0"/>
              <a:t>One or more contests – use to be all contests</a:t>
            </a:r>
          </a:p>
          <a:p>
            <a:r>
              <a:rPr lang="en-US" dirty="0"/>
              <a:t>Added that you can do RLA instead of 1%</a:t>
            </a:r>
          </a:p>
          <a:p>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7</a:t>
            </a:fld>
            <a:endParaRPr lang="en-US"/>
          </a:p>
        </p:txBody>
      </p:sp>
    </p:spTree>
    <p:extLst>
      <p:ext uri="{BB962C8B-B14F-4D97-AF65-F5344CB8AC3E}">
        <p14:creationId xmlns:p14="http://schemas.microsoft.com/office/powerpoint/2010/main" val="181086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7201.1 – removed subsection b that was specific to the 6/5/2012 election.</a:t>
            </a:r>
          </a:p>
          <a:p>
            <a:r>
              <a:rPr lang="en-US" dirty="0"/>
              <a:t>8001 – top two removed most partisan offices but section still refers to all.  Clarity that 8001 only refers to the Central Committees and all other reference to other offices has been removed.</a:t>
            </a:r>
          </a:p>
          <a:p>
            <a:r>
              <a:rPr lang="en-US" dirty="0"/>
              <a:t>9144 – deliver direct to EO not to BOS who then gives to EO.  CACEO Proposal</a:t>
            </a:r>
          </a:p>
          <a:p>
            <a:r>
              <a:rPr lang="en-US" dirty="0"/>
              <a:t>15101 – now 15 business days instead of 10.  CACEO Proposal</a:t>
            </a:r>
          </a:p>
          <a:p>
            <a:r>
              <a:rPr lang="en-US" dirty="0"/>
              <a:t>18104 – referenced an obsolete section</a:t>
            </a:r>
          </a:p>
          <a:p>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8</a:t>
            </a:fld>
            <a:endParaRPr lang="en-US"/>
          </a:p>
        </p:txBody>
      </p:sp>
    </p:spTree>
    <p:extLst>
      <p:ext uri="{BB962C8B-B14F-4D97-AF65-F5344CB8AC3E}">
        <p14:creationId xmlns:p14="http://schemas.microsoft.com/office/powerpoint/2010/main" val="50715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10</a:t>
            </a:fld>
            <a:endParaRPr lang="en-US"/>
          </a:p>
        </p:txBody>
      </p:sp>
    </p:spTree>
    <p:extLst>
      <p:ext uri="{BB962C8B-B14F-4D97-AF65-F5344CB8AC3E}">
        <p14:creationId xmlns:p14="http://schemas.microsoft.com/office/powerpoint/2010/main" val="143323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effect until 1/1/2021</a:t>
            </a:r>
          </a:p>
          <a:p>
            <a:r>
              <a:rPr lang="en-US" dirty="0"/>
              <a:t>Established vote center counties CAN choose to not open a location at E-10</a:t>
            </a:r>
          </a:p>
          <a:p>
            <a:r>
              <a:rPr lang="en-US" dirty="0"/>
              <a:t>1:10,000 registered voters starting at E-3.  Location needs to be in the consolidation.</a:t>
            </a:r>
          </a:p>
          <a:p>
            <a:r>
              <a:rPr lang="en-US" dirty="0"/>
              <a:t>Minimum of 3 accessible voting units</a:t>
            </a:r>
          </a:p>
          <a:p>
            <a:r>
              <a:rPr lang="en-US" dirty="0"/>
              <a:t>1:15,000 voters for drop boxes (if super consolidating – one must start at E-28 and at least one box should be available a minimum of 12 hours/day.</a:t>
            </a:r>
          </a:p>
          <a:p>
            <a:r>
              <a:rPr lang="en-US" dirty="0"/>
              <a:t>10-day public review and then county can finalize.  No plan/review period/revision/review period/revision, etc.</a:t>
            </a:r>
          </a:p>
          <a:p>
            <a:r>
              <a:rPr lang="en-US" dirty="0"/>
              <a:t>Written process to ask for partial waivers if unable to meet the requirements.</a:t>
            </a:r>
          </a:p>
          <a:p>
            <a:r>
              <a:rPr lang="en-US" dirty="0"/>
              <a:t>SOS team to assist county to find locations. </a:t>
            </a:r>
          </a:p>
          <a:p>
            <a:r>
              <a:rPr lang="en-US" dirty="0"/>
              <a:t>PPE guidelines from SOS and procedures for in-person voting without PPE</a:t>
            </a:r>
          </a:p>
          <a:p>
            <a:endParaRPr lang="en-US" dirty="0"/>
          </a:p>
          <a:p>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11</a:t>
            </a:fld>
            <a:endParaRPr lang="en-US"/>
          </a:p>
        </p:txBody>
      </p:sp>
    </p:spTree>
    <p:extLst>
      <p:ext uri="{BB962C8B-B14F-4D97-AF65-F5344CB8AC3E}">
        <p14:creationId xmlns:p14="http://schemas.microsoft.com/office/powerpoint/2010/main" val="3656696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69480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45504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48713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402753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19197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800377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97920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41523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42247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67105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752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74555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1904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23251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81205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84843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4EAC4-8925-4F2F-9BB7-1C79547237B1}"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19506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914EAC4-8925-4F2F-9BB7-1C79547237B1}" type="datetimeFigureOut">
              <a:rPr lang="en-US" smtClean="0"/>
              <a:pPr/>
              <a:t>12/17/2020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675360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5358" y="1241266"/>
            <a:ext cx="3401945" cy="3153753"/>
          </a:xfrm>
        </p:spPr>
        <p:txBody>
          <a:bodyPr>
            <a:normAutofit/>
          </a:bodyPr>
          <a:lstStyle/>
          <a:p>
            <a:r>
              <a:rPr lang="en-US" dirty="0">
                <a:solidFill>
                  <a:srgbClr val="EBEBEB"/>
                </a:solidFill>
              </a:rPr>
              <a:t>Assembly Bills</a:t>
            </a:r>
          </a:p>
        </p:txBody>
      </p:sp>
      <p:sp>
        <p:nvSpPr>
          <p:cNvPr id="3" name="Subtitle 2"/>
          <p:cNvSpPr>
            <a:spLocks noGrp="1"/>
          </p:cNvSpPr>
          <p:nvPr>
            <p:ph type="subTitle" idx="1"/>
          </p:nvPr>
        </p:nvSpPr>
        <p:spPr>
          <a:xfrm>
            <a:off x="5255358" y="4591665"/>
            <a:ext cx="3401945" cy="1622322"/>
          </a:xfrm>
        </p:spPr>
        <p:txBody>
          <a:bodyPr>
            <a:normAutofit/>
          </a:bodyPr>
          <a:lstStyle/>
          <a:p>
            <a:endParaRPr lang="en-US" dirty="0"/>
          </a:p>
        </p:txBody>
      </p:sp>
      <p:grpSp>
        <p:nvGrpSpPr>
          <p:cNvPr id="38" name="Group 37">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39" name="Rectangle 38">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ED68B488-A743-45DB-A61E-62B210FC37B4}"/>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832322" y="1564770"/>
            <a:ext cx="3737803" cy="3728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207</a:t>
            </a:r>
            <a:br>
              <a:rPr lang="en-US" dirty="0"/>
            </a:br>
            <a:r>
              <a:rPr lang="en-US" dirty="0"/>
              <a:t>Author: Hurtado</a:t>
            </a:r>
          </a:p>
        </p:txBody>
      </p:sp>
      <p:sp>
        <p:nvSpPr>
          <p:cNvPr id="3" name="Content Placeholder 2"/>
          <p:cNvSpPr>
            <a:spLocks noGrp="1"/>
          </p:cNvSpPr>
          <p:nvPr>
            <p:ph sz="half" idx="1"/>
          </p:nvPr>
        </p:nvSpPr>
        <p:spPr>
          <a:xfrm>
            <a:off x="4640582" y="2605136"/>
            <a:ext cx="3636980" cy="3530603"/>
          </a:xfrm>
        </p:spPr>
        <p:txBody>
          <a:bodyPr>
            <a:normAutofit lnSpcReduction="10000"/>
          </a:bodyPr>
          <a:lstStyle/>
          <a:p>
            <a:pPr marL="0" indent="0" defTabSz="338138">
              <a:spcBef>
                <a:spcPts val="0"/>
              </a:spcBef>
              <a:buNone/>
            </a:pPr>
            <a:r>
              <a:rPr lang="en-US" b="1" dirty="0"/>
              <a:t>Elections: Voter Registration: Partisan Primary Elections</a:t>
            </a:r>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762000" y="2605138"/>
            <a:ext cx="3429000" cy="3948061"/>
          </a:xfrm>
        </p:spPr>
        <p:txBody>
          <a:bodyPr>
            <a:normAutofit lnSpcReduction="10000"/>
          </a:bodyPr>
          <a:lstStyle/>
          <a:p>
            <a:r>
              <a:rPr lang="en-US" sz="1700" dirty="0"/>
              <a:t>E-14 through Election Day changes to</a:t>
            </a:r>
          </a:p>
          <a:p>
            <a:pPr lvl="1"/>
            <a:r>
              <a:rPr lang="en-US" sz="1500" dirty="0"/>
              <a:t>Address within precinct</a:t>
            </a:r>
          </a:p>
          <a:p>
            <a:pPr lvl="1"/>
            <a:r>
              <a:rPr lang="en-US" sz="1500" dirty="0"/>
              <a:t>Party preference</a:t>
            </a:r>
          </a:p>
          <a:p>
            <a:r>
              <a:rPr lang="en-US" sz="1700" dirty="0"/>
              <a:t>Signed written request</a:t>
            </a:r>
          </a:p>
          <a:p>
            <a:r>
              <a:rPr lang="en-US" sz="1600" dirty="0"/>
              <a:t>Nonprovisional</a:t>
            </a:r>
            <a:r>
              <a:rPr lang="en-US" sz="1500" dirty="0"/>
              <a:t> ballot</a:t>
            </a:r>
          </a:p>
          <a:p>
            <a:pPr lvl="1"/>
            <a:r>
              <a:rPr lang="en-US" sz="1500" dirty="0"/>
              <a:t>Able to update immediately</a:t>
            </a:r>
          </a:p>
          <a:p>
            <a:pPr lvl="1"/>
            <a:r>
              <a:rPr lang="en-US" sz="1500" dirty="0"/>
              <a:t>Able to confirm no ballot already cast</a:t>
            </a:r>
          </a:p>
          <a:p>
            <a:r>
              <a:rPr lang="en-US" sz="1600" dirty="0"/>
              <a:t>Provisional ballot</a:t>
            </a:r>
          </a:p>
          <a:p>
            <a:pPr lvl="1"/>
            <a:r>
              <a:rPr lang="en-US" sz="1500" dirty="0"/>
              <a:t>Unable to make changes or confirm if ballot cast</a:t>
            </a:r>
          </a:p>
          <a:p>
            <a:pPr marL="0" indent="0">
              <a:buNone/>
            </a:pPr>
            <a:endParaRPr lang="en-US" dirty="0"/>
          </a:p>
          <a:p>
            <a:endParaRPr lang="en-US" dirty="0"/>
          </a:p>
        </p:txBody>
      </p:sp>
    </p:spTree>
    <p:extLst>
      <p:ext uri="{BB962C8B-B14F-4D97-AF65-F5344CB8AC3E}">
        <p14:creationId xmlns:p14="http://schemas.microsoft.com/office/powerpoint/2010/main" val="13608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500"/>
                                        <p:tgtEl>
                                          <p:spTgt spid="4">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SB 423 </a:t>
            </a:r>
            <a:br>
              <a:rPr lang="en-US" dirty="0"/>
            </a:br>
            <a:r>
              <a:rPr lang="en-US" dirty="0"/>
              <a:t>Author: </a:t>
            </a:r>
            <a:r>
              <a:rPr lang="en-US" dirty="0" err="1"/>
              <a:t>Umberg</a:t>
            </a:r>
            <a:endParaRPr lang="en-US" dirty="0"/>
          </a:p>
        </p:txBody>
      </p:sp>
      <p:sp>
        <p:nvSpPr>
          <p:cNvPr id="3" name="Content Placeholder 2"/>
          <p:cNvSpPr>
            <a:spLocks noGrp="1"/>
          </p:cNvSpPr>
          <p:nvPr>
            <p:ph sz="half" idx="1"/>
          </p:nvPr>
        </p:nvSpPr>
        <p:spPr>
          <a:xfrm>
            <a:off x="4572000" y="2613333"/>
            <a:ext cx="3705560" cy="3863667"/>
          </a:xfrm>
        </p:spPr>
        <p:txBody>
          <a:bodyPr>
            <a:normAutofit/>
          </a:bodyPr>
          <a:lstStyle/>
          <a:p>
            <a:r>
              <a:rPr lang="en-US" sz="1700" dirty="0"/>
              <a:t>Vote centers open starting E-3</a:t>
            </a:r>
          </a:p>
          <a:p>
            <a:r>
              <a:rPr lang="en-US" sz="1700" dirty="0"/>
              <a:t>Provides for “super” precinct consolidations</a:t>
            </a:r>
          </a:p>
          <a:p>
            <a:r>
              <a:rPr lang="en-US" sz="1700" dirty="0"/>
              <a:t>Voter education and outreach</a:t>
            </a:r>
          </a:p>
          <a:p>
            <a:r>
              <a:rPr lang="en-US" sz="1700" dirty="0"/>
              <a:t>Drive through voting?</a:t>
            </a:r>
          </a:p>
          <a:p>
            <a:r>
              <a:rPr lang="en-US" sz="1700" dirty="0"/>
              <a:t>Acceptable polling locations</a:t>
            </a:r>
          </a:p>
          <a:p>
            <a:r>
              <a:rPr lang="en-US" sz="1700" dirty="0"/>
              <a:t>Waivers possible</a:t>
            </a:r>
          </a:p>
          <a:p>
            <a:r>
              <a:rPr lang="en-US" sz="1700" dirty="0"/>
              <a:t>SOS team</a:t>
            </a:r>
          </a:p>
          <a:p>
            <a:r>
              <a:rPr lang="en-US" sz="1700" dirty="0"/>
              <a:t>PPE</a:t>
            </a:r>
          </a:p>
          <a:p>
            <a:endParaRPr lang="en-US" dirty="0"/>
          </a:p>
        </p:txBody>
      </p:sp>
      <p:sp>
        <p:nvSpPr>
          <p:cNvPr id="4" name="Content Placeholder 3"/>
          <p:cNvSpPr>
            <a:spLocks noGrp="1"/>
          </p:cNvSpPr>
          <p:nvPr>
            <p:ph sz="half" idx="2"/>
          </p:nvPr>
        </p:nvSpPr>
        <p:spPr>
          <a:xfrm>
            <a:off x="762000" y="2593668"/>
            <a:ext cx="3505200" cy="3225800"/>
          </a:xfrm>
        </p:spPr>
        <p:txBody>
          <a:bodyPr>
            <a:normAutofit/>
          </a:bodyPr>
          <a:lstStyle/>
          <a:p>
            <a:pPr marL="0" indent="0">
              <a:buNone/>
            </a:pPr>
            <a:r>
              <a:rPr lang="en-US" b="1" dirty="0"/>
              <a:t>November 3, 2020: </a:t>
            </a:r>
            <a:br>
              <a:rPr lang="en-US" b="1" dirty="0"/>
            </a:br>
            <a:r>
              <a:rPr lang="en-US" b="1" dirty="0"/>
              <a:t>Statewide General Election</a:t>
            </a:r>
          </a:p>
        </p:txBody>
      </p:sp>
    </p:spTree>
    <p:extLst>
      <p:ext uri="{BB962C8B-B14F-4D97-AF65-F5344CB8AC3E}">
        <p14:creationId xmlns:p14="http://schemas.microsoft.com/office/powerpoint/2010/main" val="15188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739</a:t>
            </a:r>
            <a:br>
              <a:rPr lang="en-US" dirty="0"/>
            </a:br>
            <a:r>
              <a:rPr lang="en-US" dirty="0"/>
              <a:t>Author: Stern</a:t>
            </a:r>
          </a:p>
        </p:txBody>
      </p:sp>
      <p:sp>
        <p:nvSpPr>
          <p:cNvPr id="3" name="Content Placeholder 2"/>
          <p:cNvSpPr>
            <a:spLocks noGrp="1"/>
          </p:cNvSpPr>
          <p:nvPr>
            <p:ph sz="half" idx="1"/>
          </p:nvPr>
        </p:nvSpPr>
        <p:spPr>
          <a:xfrm>
            <a:off x="4572000" y="2489200"/>
            <a:ext cx="3636980" cy="3530603"/>
          </a:xfrm>
        </p:spPr>
        <p:txBody>
          <a:bodyPr>
            <a:normAutofit/>
          </a:bodyPr>
          <a:lstStyle/>
          <a:p>
            <a:pPr marL="0" indent="0" defTabSz="338138">
              <a:buNone/>
            </a:pPr>
            <a:r>
              <a:rPr lang="en-US" b="1" dirty="0"/>
              <a:t>Vote by Mail Application</a:t>
            </a:r>
          </a:p>
          <a:p>
            <a:pPr marL="0" indent="0" defTabSz="338138">
              <a:buNone/>
            </a:pPr>
            <a:r>
              <a:rPr lang="en-US" b="1" dirty="0"/>
              <a:t>False or Misleading Information</a:t>
            </a:r>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601981" y="2489203"/>
            <a:ext cx="3970019" cy="3530600"/>
          </a:xfrm>
        </p:spPr>
        <p:txBody>
          <a:bodyPr>
            <a:normAutofit/>
          </a:bodyPr>
          <a:lstStyle/>
          <a:p>
            <a:r>
              <a:rPr lang="en-US" sz="1700" dirty="0"/>
              <a:t>Urgency clause</a:t>
            </a:r>
          </a:p>
          <a:p>
            <a:r>
              <a:rPr lang="en-US" sz="1700" dirty="0"/>
              <a:t>Vote by mail application does not need to be included in the county voter information guide</a:t>
            </a:r>
          </a:p>
          <a:p>
            <a:pPr lvl="1"/>
            <a:r>
              <a:rPr lang="en-US" sz="1500" dirty="0"/>
              <a:t>November 3, 2020 election only</a:t>
            </a:r>
          </a:p>
          <a:p>
            <a:r>
              <a:rPr lang="en-US" sz="1700" dirty="0"/>
              <a:t>Adds giving false/misleading information on how to apply for, receive or return a VBM ballot to existing misdemeanor prohibitions</a:t>
            </a:r>
          </a:p>
          <a:p>
            <a:endParaRPr lang="en-US" dirty="0"/>
          </a:p>
        </p:txBody>
      </p:sp>
    </p:spTree>
    <p:extLst>
      <p:ext uri="{BB962C8B-B14F-4D97-AF65-F5344CB8AC3E}">
        <p14:creationId xmlns:p14="http://schemas.microsoft.com/office/powerpoint/2010/main" val="11472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970</a:t>
            </a:r>
            <a:br>
              <a:rPr lang="en-US" dirty="0"/>
            </a:br>
            <a:r>
              <a:rPr lang="en-US" dirty="0"/>
              <a:t>Author: </a:t>
            </a:r>
            <a:r>
              <a:rPr lang="en-US" dirty="0" err="1"/>
              <a:t>Umberg</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marL="0" indent="0" defTabSz="338138">
              <a:buNone/>
            </a:pPr>
            <a:r>
              <a:rPr lang="en-US" b="1" dirty="0"/>
              <a:t>Primary Election Date</a:t>
            </a:r>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r>
              <a:rPr lang="en-US" sz="1700" dirty="0"/>
              <a:t>Presidential Primaries are in March</a:t>
            </a:r>
          </a:p>
          <a:p>
            <a:r>
              <a:rPr lang="en-US" sz="1700" dirty="0"/>
              <a:t>State Primaries are in June</a:t>
            </a:r>
          </a:p>
          <a:p>
            <a:r>
              <a:rPr lang="en-US" sz="1700" dirty="0"/>
              <a:t>Adds June even years to established election dates (if not divisible by 4)</a:t>
            </a:r>
          </a:p>
          <a:p>
            <a:r>
              <a:rPr lang="en-US" sz="1700" dirty="0"/>
              <a:t>March elections?</a:t>
            </a:r>
          </a:p>
          <a:p>
            <a:pPr lvl="1"/>
            <a:r>
              <a:rPr lang="en-US" sz="1500" dirty="0"/>
              <a:t>Odd = yes</a:t>
            </a:r>
          </a:p>
          <a:p>
            <a:pPr lvl="1"/>
            <a:r>
              <a:rPr lang="en-US" sz="1500" dirty="0"/>
              <a:t>Even = yes only if divisible by 4</a:t>
            </a:r>
          </a:p>
          <a:p>
            <a:endParaRPr lang="en-US" sz="1700" dirty="0"/>
          </a:p>
          <a:p>
            <a:endParaRPr lang="en-US" sz="1700" dirty="0"/>
          </a:p>
          <a:p>
            <a:endParaRPr lang="en-US" dirty="0"/>
          </a:p>
        </p:txBody>
      </p:sp>
    </p:spTree>
    <p:extLst>
      <p:ext uri="{BB962C8B-B14F-4D97-AF65-F5344CB8AC3E}">
        <p14:creationId xmlns:p14="http://schemas.microsoft.com/office/powerpoint/2010/main" val="24394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0169-C530-4D90-A7E9-FA69E8EA957F}"/>
              </a:ext>
            </a:extLst>
          </p:cNvPr>
          <p:cNvSpPr>
            <a:spLocks noGrp="1"/>
          </p:cNvSpPr>
          <p:nvPr>
            <p:ph type="title"/>
          </p:nvPr>
        </p:nvSpPr>
        <p:spPr/>
        <p:txBody>
          <a:bodyPr/>
          <a:lstStyle/>
          <a:p>
            <a:r>
              <a:rPr lang="en-US" dirty="0"/>
              <a:t>What 2021 may bring….</a:t>
            </a:r>
          </a:p>
        </p:txBody>
      </p:sp>
      <p:sp>
        <p:nvSpPr>
          <p:cNvPr id="3" name="Content Placeholder 2">
            <a:extLst>
              <a:ext uri="{FF2B5EF4-FFF2-40B4-BE49-F238E27FC236}">
                <a16:creationId xmlns:a16="http://schemas.microsoft.com/office/drawing/2014/main" id="{1EE1CBC4-FCCD-471E-8FA9-33FDC55FC0DE}"/>
              </a:ext>
            </a:extLst>
          </p:cNvPr>
          <p:cNvSpPr>
            <a:spLocks noGrp="1"/>
          </p:cNvSpPr>
          <p:nvPr>
            <p:ph sz="half" idx="1"/>
          </p:nvPr>
        </p:nvSpPr>
        <p:spPr>
          <a:xfrm>
            <a:off x="866439" y="2286000"/>
            <a:ext cx="3636980" cy="2133600"/>
          </a:xfrm>
        </p:spPr>
        <p:txBody>
          <a:bodyPr>
            <a:normAutofit fontScale="85000" lnSpcReduction="20000"/>
          </a:bodyPr>
          <a:lstStyle/>
          <a:p>
            <a:r>
              <a:rPr lang="en-US" dirty="0"/>
              <a:t>AB 37 (Berman)</a:t>
            </a:r>
          </a:p>
          <a:p>
            <a:pPr lvl="1"/>
            <a:r>
              <a:rPr lang="en-US" dirty="0"/>
              <a:t>VBM to all voters for all elections</a:t>
            </a:r>
          </a:p>
          <a:p>
            <a:pPr lvl="1"/>
            <a:r>
              <a:rPr lang="en-US" dirty="0"/>
              <a:t>Ballot tracking for all elections</a:t>
            </a:r>
          </a:p>
          <a:p>
            <a:r>
              <a:rPr lang="en-US" dirty="0"/>
              <a:t>AB 53 (Low)</a:t>
            </a:r>
          </a:p>
          <a:p>
            <a:pPr lvl="1"/>
            <a:r>
              <a:rPr lang="en-US" dirty="0"/>
              <a:t>Election Day holiday</a:t>
            </a:r>
          </a:p>
          <a:p>
            <a:pPr lvl="1"/>
            <a:r>
              <a:rPr lang="en-US" dirty="0"/>
              <a:t>November even years</a:t>
            </a:r>
          </a:p>
          <a:p>
            <a:endParaRPr lang="en-US" dirty="0"/>
          </a:p>
          <a:p>
            <a:endParaRPr lang="en-US" dirty="0"/>
          </a:p>
        </p:txBody>
      </p:sp>
      <p:sp>
        <p:nvSpPr>
          <p:cNvPr id="4" name="Content Placeholder 3">
            <a:extLst>
              <a:ext uri="{FF2B5EF4-FFF2-40B4-BE49-F238E27FC236}">
                <a16:creationId xmlns:a16="http://schemas.microsoft.com/office/drawing/2014/main" id="{FEA53D65-78BD-4489-8108-5B68AECB5C97}"/>
              </a:ext>
            </a:extLst>
          </p:cNvPr>
          <p:cNvSpPr>
            <a:spLocks noGrp="1"/>
          </p:cNvSpPr>
          <p:nvPr>
            <p:ph sz="half" idx="2"/>
          </p:nvPr>
        </p:nvSpPr>
        <p:spPr>
          <a:xfrm>
            <a:off x="4640581" y="2286000"/>
            <a:ext cx="3636980" cy="4362980"/>
          </a:xfrm>
        </p:spPr>
        <p:txBody>
          <a:bodyPr>
            <a:normAutofit fontScale="85000" lnSpcReduction="20000"/>
          </a:bodyPr>
          <a:lstStyle/>
          <a:p>
            <a:r>
              <a:rPr lang="en-US" dirty="0"/>
              <a:t>SB 35 (</a:t>
            </a:r>
            <a:r>
              <a:rPr lang="en-US" dirty="0" err="1"/>
              <a:t>Umberg</a:t>
            </a:r>
            <a:r>
              <a:rPr lang="en-US" dirty="0"/>
              <a:t>)</a:t>
            </a:r>
          </a:p>
          <a:p>
            <a:pPr lvl="1"/>
            <a:r>
              <a:rPr lang="en-US" dirty="0"/>
              <a:t>No electioneering within 200 feet</a:t>
            </a:r>
          </a:p>
          <a:p>
            <a:r>
              <a:rPr lang="en-US" dirty="0"/>
              <a:t>SB 29 (</a:t>
            </a:r>
            <a:r>
              <a:rPr lang="en-US" dirty="0" err="1"/>
              <a:t>Umberg</a:t>
            </a:r>
            <a:r>
              <a:rPr lang="en-US" dirty="0"/>
              <a:t>)</a:t>
            </a:r>
          </a:p>
          <a:p>
            <a:pPr lvl="1"/>
            <a:r>
              <a:rPr lang="en-US" dirty="0"/>
              <a:t>VBM to all active voters</a:t>
            </a:r>
          </a:p>
          <a:p>
            <a:pPr lvl="1"/>
            <a:r>
              <a:rPr lang="en-US" dirty="0"/>
              <a:t>Ballot tracking</a:t>
            </a:r>
          </a:p>
          <a:p>
            <a:pPr lvl="1"/>
            <a:r>
              <a:rPr lang="en-US" dirty="0"/>
              <a:t>All elections until 1/1/2022</a:t>
            </a:r>
          </a:p>
          <a:p>
            <a:pPr lvl="1"/>
            <a:r>
              <a:rPr lang="en-US" dirty="0"/>
              <a:t>Urgency clause</a:t>
            </a:r>
          </a:p>
          <a:p>
            <a:r>
              <a:rPr lang="en-US" dirty="0"/>
              <a:t>SB 77 (Nielsen)</a:t>
            </a:r>
          </a:p>
          <a:p>
            <a:pPr lvl="1"/>
            <a:r>
              <a:rPr lang="en-US" dirty="0"/>
              <a:t>Spot bill</a:t>
            </a:r>
          </a:p>
          <a:p>
            <a:r>
              <a:rPr lang="en-US" dirty="0"/>
              <a:t>SB 90 (Stern)</a:t>
            </a:r>
          </a:p>
          <a:p>
            <a:pPr lvl="1"/>
            <a:r>
              <a:rPr lang="en-US" dirty="0"/>
              <a:t>Ballot label</a:t>
            </a:r>
          </a:p>
          <a:p>
            <a:pPr lvl="1"/>
            <a:r>
              <a:rPr lang="en-US" dirty="0"/>
              <a:t>Support</a:t>
            </a:r>
          </a:p>
          <a:p>
            <a:pPr lvl="1"/>
            <a:r>
              <a:rPr lang="en-US" dirty="0"/>
              <a:t>Oppose</a:t>
            </a:r>
          </a:p>
          <a:p>
            <a:pPr lvl="1"/>
            <a:r>
              <a:rPr lang="en-US" dirty="0"/>
              <a:t>15-words each</a:t>
            </a:r>
          </a:p>
          <a:p>
            <a:pPr lvl="1"/>
            <a:endParaRPr lang="en-US" dirty="0"/>
          </a:p>
        </p:txBody>
      </p:sp>
      <p:sp>
        <p:nvSpPr>
          <p:cNvPr id="6" name="TextBox 5">
            <a:extLst>
              <a:ext uri="{FF2B5EF4-FFF2-40B4-BE49-F238E27FC236}">
                <a16:creationId xmlns:a16="http://schemas.microsoft.com/office/drawing/2014/main" id="{DB11B265-1D5C-4FDA-9DE6-D72D60605649}"/>
              </a:ext>
            </a:extLst>
          </p:cNvPr>
          <p:cNvSpPr txBox="1"/>
          <p:nvPr/>
        </p:nvSpPr>
        <p:spPr>
          <a:xfrm>
            <a:off x="859590" y="4756154"/>
            <a:ext cx="3476961" cy="1569660"/>
          </a:xfrm>
          <a:prstGeom prst="rect">
            <a:avLst/>
          </a:prstGeom>
          <a:noFill/>
        </p:spPr>
        <p:txBody>
          <a:bodyPr wrap="square" rtlCol="0">
            <a:spAutoFit/>
          </a:bodyPr>
          <a:lstStyle/>
          <a:p>
            <a:r>
              <a:rPr lang="en-US" sz="1700" dirty="0">
                <a:solidFill>
                  <a:schemeClr val="tx1">
                    <a:lumMod val="75000"/>
                    <a:lumOff val="25000"/>
                  </a:schemeClr>
                </a:solidFill>
              </a:rPr>
              <a:t>Political Reform Act</a:t>
            </a:r>
          </a:p>
          <a:p>
            <a:pPr marL="285750" indent="-285750">
              <a:buClr>
                <a:schemeClr val="accent1"/>
              </a:buClr>
              <a:buFont typeface="Century Gothic" panose="020B0502020202020204" pitchFamily="34" charset="0"/>
              <a:buChar char="►"/>
            </a:pPr>
            <a:r>
              <a:rPr lang="en-US" sz="1500" dirty="0">
                <a:solidFill>
                  <a:schemeClr val="tx1">
                    <a:lumMod val="75000"/>
                    <a:lumOff val="25000"/>
                  </a:schemeClr>
                </a:solidFill>
              </a:rPr>
              <a:t>AB 20 (Lee)</a:t>
            </a:r>
          </a:p>
          <a:p>
            <a:pPr marL="742950" lvl="1" indent="-285750">
              <a:buClr>
                <a:schemeClr val="accent1"/>
              </a:buClr>
              <a:buFont typeface="Century Gothic" panose="020B0502020202020204" pitchFamily="34" charset="0"/>
              <a:buChar char="►"/>
            </a:pPr>
            <a:r>
              <a:rPr lang="en-US" sz="1400" dirty="0">
                <a:solidFill>
                  <a:schemeClr val="tx1">
                    <a:lumMod val="75000"/>
                    <a:lumOff val="25000"/>
                  </a:schemeClr>
                </a:solidFill>
              </a:rPr>
              <a:t>The Clean Money Act of 2021</a:t>
            </a:r>
          </a:p>
          <a:p>
            <a:pPr marL="285750" indent="-285750">
              <a:buClr>
                <a:schemeClr val="accent1"/>
              </a:buClr>
              <a:buFont typeface="Century Gothic" panose="020B0502020202020204" pitchFamily="34" charset="0"/>
              <a:buChar char="►"/>
            </a:pPr>
            <a:r>
              <a:rPr lang="en-US" sz="1500" dirty="0">
                <a:solidFill>
                  <a:schemeClr val="tx1">
                    <a:lumMod val="75000"/>
                    <a:lumOff val="25000"/>
                  </a:schemeClr>
                </a:solidFill>
              </a:rPr>
              <a:t>AB 40 (Gonzalez)</a:t>
            </a:r>
          </a:p>
          <a:p>
            <a:pPr marL="742950" lvl="1" indent="-285750">
              <a:buClr>
                <a:schemeClr val="accent1"/>
              </a:buClr>
              <a:buFont typeface="Century Gothic" panose="020B0502020202020204" pitchFamily="34" charset="0"/>
              <a:buChar char="►"/>
            </a:pPr>
            <a:r>
              <a:rPr lang="en-US" sz="1400" dirty="0">
                <a:solidFill>
                  <a:schemeClr val="tx1">
                    <a:lumMod val="75000"/>
                    <a:lumOff val="25000"/>
                  </a:schemeClr>
                </a:solidFill>
              </a:rPr>
              <a:t>Slate mailers</a:t>
            </a:r>
          </a:p>
          <a:p>
            <a:endParaRPr lang="en-US" dirty="0"/>
          </a:p>
        </p:txBody>
      </p:sp>
    </p:spTree>
    <p:extLst>
      <p:ext uri="{BB962C8B-B14F-4D97-AF65-F5344CB8AC3E}">
        <p14:creationId xmlns:p14="http://schemas.microsoft.com/office/powerpoint/2010/main" val="22761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500"/>
                                        <p:tgtEl>
                                          <p:spTgt spid="4">
                                            <p:txEl>
                                              <p:pRg st="5" end="5"/>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500"/>
                                        <p:tgtEl>
                                          <p:spTgt spid="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fade">
                                      <p:cBhvr>
                                        <p:cTn id="59" dur="500"/>
                                        <p:tgtEl>
                                          <p:spTgt spid="4">
                                            <p:txEl>
                                              <p:pRg st="7" end="7"/>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500"/>
                                        <p:tgtEl>
                                          <p:spTgt spid="4">
                                            <p:txEl>
                                              <p:pRg st="10" end="1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500"/>
                                        <p:tgtEl>
                                          <p:spTgt spid="4">
                                            <p:txEl>
                                              <p:pRg st="11" end="1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txEl>
                                              <p:pRg st="12" end="12"/>
                                            </p:txEl>
                                          </p:spTgt>
                                        </p:tgtEl>
                                        <p:attrNameLst>
                                          <p:attrName>style.visibility</p:attrName>
                                        </p:attrNameLst>
                                      </p:cBhvr>
                                      <p:to>
                                        <p:strVal val="visible"/>
                                      </p:to>
                                    </p:set>
                                    <p:animEffect transition="in" filter="fade">
                                      <p:cBhvr>
                                        <p:cTn id="76" dur="500"/>
                                        <p:tgtEl>
                                          <p:spTgt spid="4">
                                            <p:txEl>
                                              <p:pRg st="12" end="1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Effect transition="in" filter="fade">
                                      <p:cBhvr>
                                        <p:cTn id="79" dur="500"/>
                                        <p:tgtEl>
                                          <p:spTgt spid="4">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FFE4BE0-D95E-44D8-B951-122D45F86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4" name="Rectangle 13">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a:extLst>
              <a:ext uri="{FF2B5EF4-FFF2-40B4-BE49-F238E27FC236}">
                <a16:creationId xmlns:a16="http://schemas.microsoft.com/office/drawing/2014/main" id="{FA26B3F7-83EB-424B-A4F4-399505E05E04}"/>
              </a:ext>
            </a:extLst>
          </p:cNvPr>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4521" r="9090" b="15841"/>
          <a:stretch/>
        </p:blipFill>
        <p:spPr>
          <a:xfrm>
            <a:off x="355599" y="474133"/>
            <a:ext cx="8432801" cy="5909733"/>
          </a:xfrm>
          <a:prstGeom prst="rect">
            <a:avLst/>
          </a:prstGeom>
        </p:spPr>
      </p:pic>
      <p:sp>
        <p:nvSpPr>
          <p:cNvPr id="2" name="Title 1"/>
          <p:cNvSpPr>
            <a:spLocks noGrp="1"/>
          </p:cNvSpPr>
          <p:nvPr>
            <p:ph type="title"/>
          </p:nvPr>
        </p:nvSpPr>
        <p:spPr>
          <a:xfrm>
            <a:off x="1289963" y="5431369"/>
            <a:ext cx="6571060" cy="706964"/>
          </a:xfrm>
        </p:spPr>
        <p:txBody>
          <a:bodyPr>
            <a:normAutofit/>
          </a:bodyPr>
          <a:lstStyle/>
          <a:p>
            <a:pPr algn="ctr"/>
            <a:r>
              <a:rPr lang="en-US" dirty="0"/>
              <a:t>Thank You!</a:t>
            </a:r>
          </a:p>
        </p:txBody>
      </p:sp>
      <p:sp>
        <p:nvSpPr>
          <p:cNvPr id="17" name="Rectangle 16">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646 </a:t>
            </a:r>
            <a:br>
              <a:rPr lang="en-US" dirty="0"/>
            </a:br>
            <a:r>
              <a:rPr lang="en-US" dirty="0"/>
              <a:t>Author: McCarty</a:t>
            </a:r>
          </a:p>
        </p:txBody>
      </p:sp>
      <p:sp>
        <p:nvSpPr>
          <p:cNvPr id="3" name="Content Placeholder 2"/>
          <p:cNvSpPr>
            <a:spLocks noGrp="1"/>
          </p:cNvSpPr>
          <p:nvPr>
            <p:ph sz="half" idx="1"/>
          </p:nvPr>
        </p:nvSpPr>
        <p:spPr/>
        <p:txBody>
          <a:bodyPr>
            <a:normAutofit/>
          </a:bodyPr>
          <a:lstStyle/>
          <a:p>
            <a:pPr marL="0" indent="0" defTabSz="338138">
              <a:spcBef>
                <a:spcPts val="0"/>
              </a:spcBef>
              <a:buNone/>
            </a:pPr>
            <a:r>
              <a:rPr lang="en-US" b="1" dirty="0"/>
              <a:t>Voter Eligibility</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r>
              <a:rPr lang="en-US" sz="1700" dirty="0"/>
              <a:t>Allows a person on parole to:</a:t>
            </a:r>
          </a:p>
          <a:p>
            <a:pPr lvl="1"/>
            <a:r>
              <a:rPr lang="en-US" sz="1500" dirty="0"/>
              <a:t>Preregister</a:t>
            </a:r>
          </a:p>
          <a:p>
            <a:pPr lvl="1"/>
            <a:r>
              <a:rPr lang="en-US" sz="1500" dirty="0"/>
              <a:t>Register</a:t>
            </a:r>
          </a:p>
          <a:p>
            <a:pPr lvl="1"/>
            <a:r>
              <a:rPr lang="en-US" sz="1500" dirty="0"/>
              <a:t>Vote</a:t>
            </a:r>
          </a:p>
          <a:p>
            <a:r>
              <a:rPr lang="en-US" sz="1700" dirty="0"/>
              <a:t>Went into effect with passage of Proposition 17 </a:t>
            </a:r>
          </a:p>
          <a:p>
            <a:endParaRPr lang="en-US" sz="17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860</a:t>
            </a:r>
            <a:br>
              <a:rPr lang="en-US" dirty="0"/>
            </a:br>
            <a:r>
              <a:rPr lang="en-US" dirty="0"/>
              <a:t>Author: Berman</a:t>
            </a:r>
          </a:p>
        </p:txBody>
      </p:sp>
      <p:sp>
        <p:nvSpPr>
          <p:cNvPr id="3" name="Content Placeholder 2"/>
          <p:cNvSpPr>
            <a:spLocks noGrp="1"/>
          </p:cNvSpPr>
          <p:nvPr>
            <p:ph sz="half" idx="1"/>
          </p:nvPr>
        </p:nvSpPr>
        <p:spPr>
          <a:xfrm>
            <a:off x="4572000" y="2489199"/>
            <a:ext cx="3636980" cy="3530603"/>
          </a:xfrm>
        </p:spPr>
        <p:txBody>
          <a:bodyPr>
            <a:normAutofit/>
          </a:bodyPr>
          <a:lstStyle/>
          <a:p>
            <a:pPr marL="0" indent="0" defTabSz="338138">
              <a:buNone/>
            </a:pPr>
            <a:r>
              <a:rPr lang="en-US" b="1" dirty="0"/>
              <a:t>Elections: Vote by Mail Ballots</a:t>
            </a:r>
          </a:p>
          <a:p>
            <a:pPr>
              <a:buNone/>
            </a:pPr>
            <a:endParaRPr lang="en-US" b="1"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685801" y="2489202"/>
            <a:ext cx="3817619" cy="3530600"/>
          </a:xfrm>
        </p:spPr>
        <p:txBody>
          <a:bodyPr>
            <a:normAutofit/>
          </a:bodyPr>
          <a:lstStyle/>
          <a:p>
            <a:r>
              <a:rPr lang="en-US" sz="1700" dirty="0"/>
              <a:t>Urgency legislation related to conducting the November 3, 2020 election. (passed 6/18/20)</a:t>
            </a:r>
          </a:p>
          <a:p>
            <a:pPr lvl="1"/>
            <a:r>
              <a:rPr lang="en-US" sz="1700" dirty="0"/>
              <a:t>Mail ballot to all active voters</a:t>
            </a:r>
          </a:p>
          <a:p>
            <a:pPr lvl="1"/>
            <a:r>
              <a:rPr lang="en-US" sz="1700" dirty="0"/>
              <a:t>RAVBM available to all registered voters</a:t>
            </a:r>
          </a:p>
          <a:p>
            <a:pPr lvl="1"/>
            <a:r>
              <a:rPr lang="en-US" sz="1700" dirty="0"/>
              <a:t>Ballot tracking required</a:t>
            </a:r>
          </a:p>
          <a:p>
            <a:pPr lvl="1"/>
            <a:r>
              <a:rPr lang="en-US" sz="1700" dirty="0"/>
              <a:t>E+17 postmark</a:t>
            </a:r>
          </a:p>
          <a:p>
            <a:pPr lvl="1"/>
            <a:r>
              <a:rPr lang="en-US" sz="1700" dirty="0"/>
              <a:t>E-29 processing</a:t>
            </a:r>
          </a:p>
          <a:p>
            <a:endParaRPr lang="en-US" sz="1700" dirty="0"/>
          </a:p>
          <a:p>
            <a:endParaRPr lang="en-US" sz="1700" dirty="0"/>
          </a:p>
          <a:p>
            <a:endParaRPr lang="en-US" dirty="0"/>
          </a:p>
        </p:txBody>
      </p:sp>
    </p:spTree>
    <p:extLst>
      <p:ext uri="{BB962C8B-B14F-4D97-AF65-F5344CB8AC3E}">
        <p14:creationId xmlns:p14="http://schemas.microsoft.com/office/powerpoint/2010/main" val="29590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1276</a:t>
            </a:r>
            <a:br>
              <a:rPr lang="en-US" dirty="0"/>
            </a:br>
            <a:r>
              <a:rPr lang="en-US" dirty="0"/>
              <a:t>Author: </a:t>
            </a:r>
            <a:r>
              <a:rPr lang="en-US" dirty="0" err="1"/>
              <a:t>Bonta</a:t>
            </a:r>
            <a:endParaRPr lang="en-US" dirty="0"/>
          </a:p>
        </p:txBody>
      </p:sp>
      <p:sp>
        <p:nvSpPr>
          <p:cNvPr id="3" name="Content Placeholder 2"/>
          <p:cNvSpPr>
            <a:spLocks noGrp="1"/>
          </p:cNvSpPr>
          <p:nvPr>
            <p:ph sz="half" idx="1"/>
          </p:nvPr>
        </p:nvSpPr>
        <p:spPr>
          <a:xfrm>
            <a:off x="866440" y="2489200"/>
            <a:ext cx="3248360" cy="4216400"/>
          </a:xfrm>
        </p:spPr>
        <p:txBody>
          <a:bodyPr>
            <a:normAutofit fontScale="85000" lnSpcReduction="20000"/>
          </a:bodyPr>
          <a:lstStyle/>
          <a:p>
            <a:r>
              <a:rPr lang="en-US" dirty="0"/>
              <a:t>Election between 1/1/22 and 6/30/22</a:t>
            </a:r>
          </a:p>
          <a:p>
            <a:pPr lvl="1"/>
            <a:r>
              <a:rPr lang="en-US" dirty="0"/>
              <a:t>Adopt boundaries by E-174</a:t>
            </a:r>
          </a:p>
          <a:p>
            <a:pPr lvl="1"/>
            <a:r>
              <a:rPr lang="en-US" dirty="0"/>
              <a:t>SILs not available until 28 days after final adoption</a:t>
            </a:r>
          </a:p>
          <a:p>
            <a:pPr lvl="1"/>
            <a:r>
              <a:rPr lang="en-US" dirty="0"/>
              <a:t>Reduce # of nomination signatures if needed</a:t>
            </a:r>
          </a:p>
          <a:p>
            <a:pPr lvl="1"/>
            <a:r>
              <a:rPr lang="en-US" dirty="0"/>
              <a:t>Adjusts workshop &amp; draft map dates</a:t>
            </a:r>
          </a:p>
          <a:p>
            <a:r>
              <a:rPr lang="en-US" dirty="0"/>
              <a:t>Elections after 7/1/22 </a:t>
            </a:r>
          </a:p>
          <a:p>
            <a:pPr lvl="1"/>
            <a:r>
              <a:rPr lang="en-US" dirty="0"/>
              <a:t>Adopt boundaries by E-205</a:t>
            </a:r>
          </a:p>
          <a:p>
            <a:r>
              <a:rPr lang="en-US" dirty="0"/>
              <a:t>Makes changes to the Redistricting Commissions in LA and SD counties</a:t>
            </a:r>
          </a:p>
          <a:p>
            <a:r>
              <a:rPr lang="en-US" dirty="0"/>
              <a:t>Charter cities don’t follow if they have already adopted redistricting criteria </a:t>
            </a:r>
          </a:p>
          <a:p>
            <a:endParaRPr lang="en-US" dirty="0"/>
          </a:p>
          <a:p>
            <a:pPr marL="0" indent="0">
              <a:buNone/>
            </a:pPr>
            <a:endParaRPr lang="en-US" dirty="0"/>
          </a:p>
        </p:txBody>
      </p:sp>
      <p:sp>
        <p:nvSpPr>
          <p:cNvPr id="4" name="Content Placeholder 3"/>
          <p:cNvSpPr>
            <a:spLocks noGrp="1"/>
          </p:cNvSpPr>
          <p:nvPr>
            <p:ph sz="half" idx="2"/>
          </p:nvPr>
        </p:nvSpPr>
        <p:spPr>
          <a:xfrm>
            <a:off x="4572000" y="2489201"/>
            <a:ext cx="3657600" cy="3225800"/>
          </a:xfrm>
        </p:spPr>
        <p:txBody>
          <a:bodyPr>
            <a:normAutofit fontScale="85000" lnSpcReduction="20000"/>
          </a:bodyPr>
          <a:lstStyle/>
          <a:p>
            <a:pPr marL="0" indent="0">
              <a:buNone/>
            </a:pPr>
            <a:r>
              <a:rPr lang="en-US" b="1" dirty="0"/>
              <a:t>Local Redistricting</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2151</a:t>
            </a:r>
            <a:br>
              <a:rPr lang="en-US" dirty="0"/>
            </a:br>
            <a:r>
              <a:rPr lang="en-US" dirty="0"/>
              <a:t>Author: Gallagher</a:t>
            </a:r>
          </a:p>
        </p:txBody>
      </p:sp>
      <p:sp>
        <p:nvSpPr>
          <p:cNvPr id="3" name="Content Placeholder 2"/>
          <p:cNvSpPr>
            <a:spLocks noGrp="1"/>
          </p:cNvSpPr>
          <p:nvPr>
            <p:ph sz="half" idx="1"/>
          </p:nvPr>
        </p:nvSpPr>
        <p:spPr>
          <a:xfrm>
            <a:off x="866440" y="2489200"/>
            <a:ext cx="3248360" cy="3530603"/>
          </a:xfrm>
        </p:spPr>
        <p:txBody>
          <a:bodyPr>
            <a:normAutofit/>
          </a:bodyPr>
          <a:lstStyle/>
          <a:p>
            <a:r>
              <a:rPr lang="en-US" sz="1700" dirty="0"/>
              <a:t>Requires posting paper filings online within 72 hours of the filing deadline</a:t>
            </a:r>
          </a:p>
          <a:p>
            <a:r>
              <a:rPr lang="en-US" sz="1700" dirty="0"/>
              <a:t>Filings must be available for E+4 years</a:t>
            </a:r>
          </a:p>
          <a:p>
            <a:endParaRPr lang="en-US" dirty="0"/>
          </a:p>
        </p:txBody>
      </p:sp>
      <p:sp>
        <p:nvSpPr>
          <p:cNvPr id="4" name="Content Placeholder 3"/>
          <p:cNvSpPr>
            <a:spLocks noGrp="1"/>
          </p:cNvSpPr>
          <p:nvPr>
            <p:ph sz="half" idx="2"/>
          </p:nvPr>
        </p:nvSpPr>
        <p:spPr>
          <a:xfrm>
            <a:off x="4572000" y="2489201"/>
            <a:ext cx="3657600" cy="3225800"/>
          </a:xfrm>
        </p:spPr>
        <p:txBody>
          <a:bodyPr>
            <a:normAutofit/>
          </a:bodyPr>
          <a:lstStyle/>
          <a:p>
            <a:pPr marL="0" indent="0">
              <a:buNone/>
            </a:pPr>
            <a:r>
              <a:rPr lang="en-US" b="1" dirty="0"/>
              <a:t>Political Reform Act</a:t>
            </a:r>
          </a:p>
          <a:p>
            <a:pPr marL="0" indent="0">
              <a:buNone/>
            </a:pPr>
            <a:r>
              <a:rPr lang="en-US" b="1" dirty="0"/>
              <a:t>Online filing and disclosure system</a:t>
            </a:r>
            <a:endParaRPr lang="en-US" dirty="0"/>
          </a:p>
          <a:p>
            <a:pPr>
              <a:buNone/>
            </a:pPr>
            <a:endParaRPr lang="en-US" dirty="0"/>
          </a:p>
        </p:txBody>
      </p:sp>
    </p:spTree>
    <p:extLst>
      <p:ext uri="{BB962C8B-B14F-4D97-AF65-F5344CB8AC3E}">
        <p14:creationId xmlns:p14="http://schemas.microsoft.com/office/powerpoint/2010/main" val="33264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2314</a:t>
            </a:r>
            <a:br>
              <a:rPr lang="en-US" dirty="0"/>
            </a:br>
            <a:r>
              <a:rPr lang="en-US" dirty="0"/>
              <a:t>Author: Ramos</a:t>
            </a:r>
          </a:p>
        </p:txBody>
      </p:sp>
      <p:sp>
        <p:nvSpPr>
          <p:cNvPr id="3" name="Content Placeholder 2"/>
          <p:cNvSpPr>
            <a:spLocks noGrp="1"/>
          </p:cNvSpPr>
          <p:nvPr>
            <p:ph sz="half" idx="1"/>
          </p:nvPr>
        </p:nvSpPr>
        <p:spPr/>
        <p:txBody>
          <a:bodyPr>
            <a:normAutofit fontScale="92500" lnSpcReduction="20000"/>
          </a:bodyPr>
          <a:lstStyle/>
          <a:p>
            <a:pPr marL="0" indent="0" defTabSz="338138">
              <a:buNone/>
            </a:pPr>
            <a:r>
              <a:rPr lang="en-US" b="1" dirty="0"/>
              <a:t>Native American Voting Accessibility Advisory Committee</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r>
              <a:rPr lang="en-US" sz="1700" dirty="0"/>
              <a:t>Established by the SOS to</a:t>
            </a:r>
          </a:p>
          <a:p>
            <a:pPr lvl="1"/>
            <a:r>
              <a:rPr lang="en-US" sz="1500" dirty="0"/>
              <a:t>Create guidelines</a:t>
            </a:r>
          </a:p>
          <a:p>
            <a:pPr lvl="1"/>
            <a:r>
              <a:rPr lang="en-US" sz="1500" dirty="0"/>
              <a:t>Improve availability and accessibility of election materials</a:t>
            </a:r>
          </a:p>
          <a:p>
            <a:pPr lvl="1"/>
            <a:r>
              <a:rPr lang="en-US" sz="1500" dirty="0"/>
              <a:t>PSAs </a:t>
            </a:r>
          </a:p>
          <a:p>
            <a:pPr lvl="1"/>
            <a:r>
              <a:rPr lang="en-US" sz="1500" dirty="0"/>
              <a:t>Language assistance</a:t>
            </a:r>
          </a:p>
          <a:p>
            <a:pPr lvl="1"/>
            <a:r>
              <a:rPr lang="en-US" sz="1500" dirty="0"/>
              <a:t>Recruit poll workers</a:t>
            </a:r>
          </a:p>
          <a:p>
            <a:r>
              <a:rPr lang="en-US" sz="1700" dirty="0"/>
              <a:t>Membership criteria like VAAC and LAAC</a:t>
            </a:r>
          </a:p>
          <a:p>
            <a:pPr lvl="1"/>
            <a:r>
              <a:rPr lang="en-US" sz="1500"/>
              <a:t>SOS </a:t>
            </a:r>
          </a:p>
          <a:p>
            <a:pPr lvl="1"/>
            <a:r>
              <a:rPr lang="en-US" sz="1500" dirty="0"/>
              <a:t>Voting rights experience</a:t>
            </a:r>
          </a:p>
          <a:p>
            <a:pPr lvl="1"/>
            <a:r>
              <a:rPr lang="en-US" sz="1500" dirty="0"/>
              <a:t>County elections official</a:t>
            </a:r>
          </a:p>
          <a:p>
            <a:endParaRPr lang="en-US" sz="1700" dirty="0"/>
          </a:p>
          <a:p>
            <a:endParaRPr lang="en-US" dirty="0"/>
          </a:p>
        </p:txBody>
      </p:sp>
    </p:spTree>
    <p:extLst>
      <p:ext uri="{BB962C8B-B14F-4D97-AF65-F5344CB8AC3E}">
        <p14:creationId xmlns:p14="http://schemas.microsoft.com/office/powerpoint/2010/main" val="12809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2400</a:t>
            </a:r>
            <a:br>
              <a:rPr lang="en-US" dirty="0"/>
            </a:br>
            <a:r>
              <a:rPr lang="en-US" dirty="0"/>
              <a:t>Author: Quirk</a:t>
            </a:r>
          </a:p>
        </p:txBody>
      </p:sp>
      <p:sp>
        <p:nvSpPr>
          <p:cNvPr id="3" name="Content Placeholder 2"/>
          <p:cNvSpPr>
            <a:spLocks noGrp="1"/>
          </p:cNvSpPr>
          <p:nvPr>
            <p:ph sz="half" idx="1"/>
          </p:nvPr>
        </p:nvSpPr>
        <p:spPr>
          <a:xfrm>
            <a:off x="866440" y="2489200"/>
            <a:ext cx="3095960" cy="3530603"/>
          </a:xfrm>
        </p:spPr>
        <p:txBody>
          <a:bodyPr>
            <a:normAutofit fontScale="92500" lnSpcReduction="10000"/>
          </a:bodyPr>
          <a:lstStyle/>
          <a:p>
            <a:r>
              <a:rPr lang="en-US" sz="1700" dirty="0"/>
              <a:t>Clean up bill to AB 2125 (Quirk, 2018)</a:t>
            </a:r>
          </a:p>
          <a:p>
            <a:r>
              <a:rPr lang="en-US" sz="1700" dirty="0"/>
              <a:t>Urgency clause so changes could be utilized for November 2020 election</a:t>
            </a:r>
          </a:p>
          <a:p>
            <a:pPr lvl="1"/>
            <a:r>
              <a:rPr lang="en-US" sz="1500" dirty="0"/>
              <a:t>Extends pilot until 1/1/2023</a:t>
            </a:r>
          </a:p>
          <a:p>
            <a:pPr lvl="1"/>
            <a:r>
              <a:rPr lang="en-US" sz="1500" dirty="0"/>
              <a:t>Can choose contest</a:t>
            </a:r>
          </a:p>
          <a:p>
            <a:pPr lvl="1"/>
            <a:r>
              <a:rPr lang="en-US" sz="1500" dirty="0"/>
              <a:t>Removes the cross-jurisdictional contest provisions</a:t>
            </a:r>
          </a:p>
          <a:p>
            <a:pPr lvl="1"/>
            <a:r>
              <a:rPr lang="en-US" sz="1500" dirty="0"/>
              <a:t>Either RLA or 1% </a:t>
            </a:r>
          </a:p>
          <a:p>
            <a:endParaRPr lang="en-US" dirty="0"/>
          </a:p>
        </p:txBody>
      </p:sp>
      <p:sp>
        <p:nvSpPr>
          <p:cNvPr id="4" name="Content Placeholder 3"/>
          <p:cNvSpPr>
            <a:spLocks noGrp="1"/>
          </p:cNvSpPr>
          <p:nvPr>
            <p:ph sz="half" idx="2"/>
          </p:nvPr>
        </p:nvSpPr>
        <p:spPr>
          <a:xfrm>
            <a:off x="4724400" y="2489201"/>
            <a:ext cx="3771440" cy="3225800"/>
          </a:xfrm>
        </p:spPr>
        <p:txBody>
          <a:bodyPr>
            <a:normAutofit fontScale="92500" lnSpcReduction="10000"/>
          </a:bodyPr>
          <a:lstStyle/>
          <a:p>
            <a:pPr marL="0" indent="0">
              <a:buNone/>
            </a:pPr>
            <a:r>
              <a:rPr lang="en-US" b="1" dirty="0"/>
              <a:t>Election Results:</a:t>
            </a:r>
          </a:p>
          <a:p>
            <a:pPr marL="0" indent="0">
              <a:buNone/>
            </a:pPr>
            <a:r>
              <a:rPr lang="en-US" b="1" dirty="0"/>
              <a:t>Risk-limiting Audits</a:t>
            </a:r>
          </a:p>
          <a:p>
            <a:pPr>
              <a:buNone/>
            </a:pPr>
            <a:endParaRPr lang="en-US" dirty="0"/>
          </a:p>
          <a:p>
            <a:pPr>
              <a:buNone/>
            </a:pPr>
            <a:endParaRPr lang="en-US" dirty="0"/>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14233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296360" cy="596901"/>
          </a:xfrm>
        </p:spPr>
        <p:txBody>
          <a:bodyPr>
            <a:normAutofit fontScale="90000"/>
          </a:bodyPr>
          <a:lstStyle/>
          <a:p>
            <a:r>
              <a:rPr lang="en-US" dirty="0"/>
              <a:t>AB 3370</a:t>
            </a:r>
            <a:br>
              <a:rPr lang="en-US" dirty="0"/>
            </a:br>
            <a:r>
              <a:rPr lang="en-US" sz="2200" dirty="0"/>
              <a:t>Author: Committee on Elections and Redistricting</a:t>
            </a:r>
            <a:endParaRPr lang="en-US" dirty="0"/>
          </a:p>
        </p:txBody>
      </p:sp>
      <p:sp>
        <p:nvSpPr>
          <p:cNvPr id="3" name="Content Placeholder 2"/>
          <p:cNvSpPr>
            <a:spLocks noGrp="1"/>
          </p:cNvSpPr>
          <p:nvPr>
            <p:ph sz="half" idx="1"/>
          </p:nvPr>
        </p:nvSpPr>
        <p:spPr>
          <a:xfrm>
            <a:off x="866440" y="2489201"/>
            <a:ext cx="3636980" cy="482600"/>
          </a:xfrm>
        </p:spPr>
        <p:txBody>
          <a:bodyPr>
            <a:normAutofit/>
          </a:bodyPr>
          <a:lstStyle/>
          <a:p>
            <a:pPr marL="0" indent="0" defTabSz="338138">
              <a:buNone/>
            </a:pPr>
            <a:r>
              <a:rPr lang="en-US" b="1" dirty="0"/>
              <a:t>Elections Omnibus Bill</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745022" y="2966881"/>
            <a:ext cx="3865579" cy="3610900"/>
          </a:xfrm>
        </p:spPr>
        <p:txBody>
          <a:bodyPr>
            <a:normAutofit/>
          </a:bodyPr>
          <a:lstStyle/>
          <a:p>
            <a:r>
              <a:rPr lang="en-US" dirty="0"/>
              <a:t>EC 9144</a:t>
            </a:r>
          </a:p>
          <a:p>
            <a:pPr lvl="1"/>
            <a:r>
              <a:rPr lang="en-US" dirty="0"/>
              <a:t>Referendum petition to county elections official</a:t>
            </a:r>
          </a:p>
          <a:p>
            <a:endParaRPr lang="en-US" sz="700" dirty="0"/>
          </a:p>
          <a:p>
            <a:r>
              <a:rPr lang="en-US" dirty="0"/>
              <a:t>EC 15101</a:t>
            </a:r>
          </a:p>
          <a:p>
            <a:pPr lvl="1"/>
            <a:r>
              <a:rPr lang="en-US" dirty="0"/>
              <a:t>VBM processing 15 business days</a:t>
            </a:r>
          </a:p>
          <a:p>
            <a:endParaRPr lang="en-US" sz="700" dirty="0"/>
          </a:p>
          <a:p>
            <a:r>
              <a:rPr lang="en-US" dirty="0"/>
              <a:t>EC 18104</a:t>
            </a:r>
          </a:p>
          <a:p>
            <a:pPr lvl="1"/>
            <a:r>
              <a:rPr lang="en-US" dirty="0"/>
              <a:t>Technical cleanup</a:t>
            </a:r>
          </a:p>
          <a:p>
            <a:endParaRPr lang="en-US" dirty="0"/>
          </a:p>
          <a:p>
            <a:endParaRPr lang="en-US" dirty="0"/>
          </a:p>
          <a:p>
            <a:pPr marL="0" indent="0">
              <a:buNone/>
            </a:pPr>
            <a:endParaRPr lang="en-US" dirty="0"/>
          </a:p>
          <a:p>
            <a:endParaRPr lang="en-US" dirty="0"/>
          </a:p>
        </p:txBody>
      </p:sp>
      <p:sp>
        <p:nvSpPr>
          <p:cNvPr id="5" name="Content Placeholder 2">
            <a:extLst>
              <a:ext uri="{FF2B5EF4-FFF2-40B4-BE49-F238E27FC236}">
                <a16:creationId xmlns:a16="http://schemas.microsoft.com/office/drawing/2014/main" id="{5AB9E27C-5CFC-4A47-A1A3-95A84395F4B1}"/>
              </a:ext>
            </a:extLst>
          </p:cNvPr>
          <p:cNvSpPr txBox="1">
            <a:spLocks/>
          </p:cNvSpPr>
          <p:nvPr/>
        </p:nvSpPr>
        <p:spPr>
          <a:xfrm>
            <a:off x="762000" y="2942300"/>
            <a:ext cx="3636980" cy="3610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EC 7201.1</a:t>
            </a:r>
          </a:p>
          <a:p>
            <a:pPr lvl="1"/>
            <a:r>
              <a:rPr lang="en-US" dirty="0"/>
              <a:t>Sacramento County central committee members</a:t>
            </a:r>
          </a:p>
          <a:p>
            <a:endParaRPr lang="en-US" sz="700" dirty="0"/>
          </a:p>
          <a:p>
            <a:r>
              <a:rPr lang="en-US" dirty="0"/>
              <a:t>EC 8001</a:t>
            </a:r>
          </a:p>
          <a:p>
            <a:pPr lvl="1"/>
            <a:r>
              <a:rPr lang="en-US" dirty="0"/>
              <a:t>DOC – Partisan offices</a:t>
            </a:r>
          </a:p>
          <a:p>
            <a:pPr lvl="2"/>
            <a:r>
              <a:rPr lang="en-US" dirty="0"/>
              <a:t>President/Vice President (EC 8000)</a:t>
            </a:r>
          </a:p>
          <a:p>
            <a:pPr lvl="2"/>
            <a:r>
              <a:rPr lang="en-US" dirty="0"/>
              <a:t>Electors (EC 8000)</a:t>
            </a:r>
          </a:p>
          <a:p>
            <a:pPr lvl="2"/>
            <a:r>
              <a:rPr lang="en-US" dirty="0"/>
              <a:t>Central Committees</a:t>
            </a:r>
          </a:p>
          <a:p>
            <a:pPr>
              <a:buFont typeface="Wingdings 3" charset="2"/>
              <a:buNone/>
            </a:pPr>
            <a:endParaRPr lang="en-US" dirty="0"/>
          </a:p>
          <a:p>
            <a:pPr>
              <a:buFont typeface="Wingdings 3" charset="2"/>
              <a:buNone/>
            </a:pPr>
            <a:endParaRPr lang="en-US" dirty="0"/>
          </a:p>
          <a:p>
            <a:pPr>
              <a:buFont typeface="Wingdings 3" charset="2"/>
              <a:buNone/>
            </a:pPr>
            <a:endParaRPr lang="en-US" dirty="0"/>
          </a:p>
          <a:p>
            <a:pPr>
              <a:buFont typeface="Wingdings 3" charset="2"/>
              <a:buNone/>
            </a:pPr>
            <a:endParaRPr lang="en-US" dirty="0"/>
          </a:p>
          <a:p>
            <a:pPr>
              <a:buFont typeface="Wingdings 3" charset="2"/>
              <a:buNone/>
            </a:pPr>
            <a:endParaRPr lang="en-US" dirty="0"/>
          </a:p>
          <a:p>
            <a:pPr>
              <a:buFont typeface="Wingdings 3" charset="2"/>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42334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5358" y="1241266"/>
            <a:ext cx="3401945" cy="3153753"/>
          </a:xfrm>
        </p:spPr>
        <p:txBody>
          <a:bodyPr>
            <a:normAutofit/>
          </a:bodyPr>
          <a:lstStyle/>
          <a:p>
            <a:r>
              <a:rPr lang="en-US" dirty="0">
                <a:solidFill>
                  <a:srgbClr val="EBEBEB"/>
                </a:solidFill>
              </a:rPr>
              <a:t>Senate Bills</a:t>
            </a:r>
          </a:p>
        </p:txBody>
      </p:sp>
      <p:sp>
        <p:nvSpPr>
          <p:cNvPr id="3" name="Subtitle 2"/>
          <p:cNvSpPr>
            <a:spLocks noGrp="1"/>
          </p:cNvSpPr>
          <p:nvPr>
            <p:ph type="subTitle" idx="1"/>
          </p:nvPr>
        </p:nvSpPr>
        <p:spPr>
          <a:xfrm>
            <a:off x="5255358" y="4591665"/>
            <a:ext cx="3401945" cy="1622322"/>
          </a:xfrm>
        </p:spPr>
        <p:txBody>
          <a:bodyPr>
            <a:normAutofit/>
          </a:bodyPr>
          <a:lstStyle/>
          <a:p>
            <a:endParaRPr lang="en-US"/>
          </a:p>
        </p:txBody>
      </p:sp>
      <p:grpSp>
        <p:nvGrpSpPr>
          <p:cNvPr id="35" name="Group 34">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36" name="Rectangle 35">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ED68B488-A743-45DB-A61E-62B210FC37B4}"/>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832322" y="1560098"/>
            <a:ext cx="3737803" cy="3737803"/>
          </a:xfrm>
          <a:prstGeom prst="rect">
            <a:avLst/>
          </a:prstGeom>
        </p:spPr>
      </p:pic>
    </p:spTree>
    <p:extLst>
      <p:ext uri="{BB962C8B-B14F-4D97-AF65-F5344CB8AC3E}">
        <p14:creationId xmlns:p14="http://schemas.microsoft.com/office/powerpoint/2010/main" val="22911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1173</Words>
  <Application>Microsoft Office PowerPoint</Application>
  <PresentationFormat>On-screen Show (4:3)</PresentationFormat>
  <Paragraphs>225</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Assembly Bills</vt:lpstr>
      <vt:lpstr>AB 646  Author: McCarty</vt:lpstr>
      <vt:lpstr>AB 860 Author: Berman</vt:lpstr>
      <vt:lpstr>AB 1276 Author: Bonta</vt:lpstr>
      <vt:lpstr>AB 2151 Author: Gallagher</vt:lpstr>
      <vt:lpstr>AB 2314 Author: Ramos</vt:lpstr>
      <vt:lpstr>AB 2400 Author: Quirk</vt:lpstr>
      <vt:lpstr>AB 3370 Author: Committee on Elections and Redistricting</vt:lpstr>
      <vt:lpstr>Senate Bills</vt:lpstr>
      <vt:lpstr>SB 207 Author: Hurtado</vt:lpstr>
      <vt:lpstr>SB 423  Author: Umberg</vt:lpstr>
      <vt:lpstr>SB 739 Author: Stern</vt:lpstr>
      <vt:lpstr>SB 970 Author: Umberg</vt:lpstr>
      <vt:lpstr>What 2021 may bring….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Measures</dc:title>
  <dc:creator>Jeannie Sy</dc:creator>
  <cp:lastModifiedBy>Gail Pellerin</cp:lastModifiedBy>
  <cp:revision>62</cp:revision>
  <dcterms:created xsi:type="dcterms:W3CDTF">2019-11-27T00:03:42Z</dcterms:created>
  <dcterms:modified xsi:type="dcterms:W3CDTF">2020-12-17T20:02:38Z</dcterms:modified>
</cp:coreProperties>
</file>