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48"/>
  </p:notesMasterIdLst>
  <p:sldIdLst>
    <p:sldId id="271" r:id="rId2"/>
    <p:sldId id="256" r:id="rId3"/>
    <p:sldId id="327" r:id="rId4"/>
    <p:sldId id="274" r:id="rId5"/>
    <p:sldId id="328" r:id="rId6"/>
    <p:sldId id="292" r:id="rId7"/>
    <p:sldId id="336" r:id="rId8"/>
    <p:sldId id="333" r:id="rId9"/>
    <p:sldId id="257" r:id="rId10"/>
    <p:sldId id="337" r:id="rId11"/>
    <p:sldId id="272" r:id="rId12"/>
    <p:sldId id="276" r:id="rId13"/>
    <p:sldId id="335" r:id="rId14"/>
    <p:sldId id="311" r:id="rId15"/>
    <p:sldId id="277" r:id="rId16"/>
    <p:sldId id="279" r:id="rId17"/>
    <p:sldId id="319" r:id="rId18"/>
    <p:sldId id="316" r:id="rId19"/>
    <p:sldId id="280" r:id="rId20"/>
    <p:sldId id="278" r:id="rId21"/>
    <p:sldId id="283" r:id="rId22"/>
    <p:sldId id="330" r:id="rId23"/>
    <p:sldId id="281" r:id="rId24"/>
    <p:sldId id="329" r:id="rId25"/>
    <p:sldId id="332" r:id="rId26"/>
    <p:sldId id="331" r:id="rId27"/>
    <p:sldId id="289" r:id="rId28"/>
    <p:sldId id="308" r:id="rId29"/>
    <p:sldId id="317" r:id="rId30"/>
    <p:sldId id="290" r:id="rId31"/>
    <p:sldId id="309" r:id="rId32"/>
    <p:sldId id="270" r:id="rId33"/>
    <p:sldId id="266" r:id="rId34"/>
    <p:sldId id="261" r:id="rId35"/>
    <p:sldId id="314" r:id="rId36"/>
    <p:sldId id="262" r:id="rId37"/>
    <p:sldId id="267" r:id="rId38"/>
    <p:sldId id="265" r:id="rId39"/>
    <p:sldId id="268" r:id="rId40"/>
    <p:sldId id="288" r:id="rId41"/>
    <p:sldId id="264" r:id="rId42"/>
    <p:sldId id="322" r:id="rId43"/>
    <p:sldId id="323" r:id="rId44"/>
    <p:sldId id="325" r:id="rId45"/>
    <p:sldId id="334" r:id="rId46"/>
    <p:sldId id="32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1C1C1C"/>
    <a:srgbClr val="4D4D4D"/>
    <a:srgbClr val="929292"/>
    <a:srgbClr val="5F5F5F"/>
    <a:srgbClr val="B2B2B2"/>
    <a:srgbClr val="F9EA8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6B60F97-D8AD-4DF3-AFC5-C7F49E3E34F0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4D10D89-AD13-48D6-ADB6-7163A7A6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TwainDrive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7F530-7182-4D15-9F27-811FD23817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Option Settings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3526DE-71E0-4A5D-96CD-566008E581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567E-A224-40E6-B7B4-275B9562CF91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21F7-46F3-4721-AA50-D4073AA37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58E2-517D-44E2-ACA1-FFE1784F0071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10C1-1A3C-4EC8-817D-418EA08B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AA3B-8C32-4264-8B71-8C5286CC7252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A799-0BC5-47D2-A862-596D5D64A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1600200"/>
            <a:ext cx="3657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67200" y="3938588"/>
            <a:ext cx="3657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F4B2-5F0B-4011-9B7F-6B8598EE3A45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86F7-93DE-4794-9D5C-AD9DFDF12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F9C0-ED64-40B6-8D3A-7BDBFB158ABA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AECE-89E4-4BE4-A374-F7D0CD77A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C6DC-3ED2-42E4-A1CA-88EF5C56D1D4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00E9-BC63-42A0-B8E8-A25F1D18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CA55-BC41-41CB-A44C-8E74F84AECDD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F001-1866-4DFA-86AE-C81D36D82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F3EC-F9AA-4600-B05C-2062A46DCD26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BAD3-660C-44C5-BB80-6E548593D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14DF-07B4-43D8-9B66-99F801A0B5DA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6E07-0B87-4A4F-A3EC-AAFE5E243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0AAD-783F-4562-AD65-0CB7D134528C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7E7F-A404-40FF-BBCC-2C028776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C00A-6BD2-48BA-8335-6494C1388833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9CA6B-19AD-4DB2-A7F7-6BDB5EA7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F603-FCF1-4AEE-97D7-2ECBF555092A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4E4-78F3-4FBF-85B3-C45138F0A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42424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741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E616A58-2179-443D-A7BB-2BD4C582A59F}" type="datetimeFigureOut">
              <a:rPr lang="en-US"/>
              <a:pPr>
                <a:defRPr/>
              </a:pPr>
              <a:t>3/4/2011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438A2A7-98AE-47CE-8BC4-69CB3098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5" r:id="rId3"/>
    <p:sldLayoutId id="2147483772" r:id="rId4"/>
    <p:sldLayoutId id="2147483776" r:id="rId5"/>
    <p:sldLayoutId id="2147483771" r:id="rId6"/>
    <p:sldLayoutId id="2147483770" r:id="rId7"/>
    <p:sldLayoutId id="2147483777" r:id="rId8"/>
    <p:sldLayoutId id="2147483778" r:id="rId9"/>
    <p:sldLayoutId id="2147483769" r:id="rId10"/>
    <p:sldLayoutId id="2147483768" r:id="rId11"/>
    <p:sldLayoutId id="21474837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600200"/>
          </a:xfrm>
        </p:spPr>
        <p:txBody>
          <a:bodyPr/>
          <a:lstStyle/>
          <a:p>
            <a:pPr algn="ctr" eaLnBrk="1" hangingPunct="1"/>
            <a:r>
              <a:rPr lang="en-US" sz="2800" b="1" smtClean="0"/>
              <a:t>CRAC Staff Workshop</a:t>
            </a:r>
          </a:p>
          <a:p>
            <a:pPr algn="ctr" eaLnBrk="1" hangingPunct="1"/>
            <a:r>
              <a:rPr lang="en-US" sz="2800" b="1" smtClean="0"/>
              <a:t>Imaging </a:t>
            </a:r>
          </a:p>
          <a:p>
            <a:pPr algn="ctr" eaLnBrk="1" hangingPunct="1"/>
            <a:r>
              <a:rPr lang="en-US" sz="2800" b="1" smtClean="0"/>
              <a:t>3/15/2011</a:t>
            </a:r>
            <a:endParaRPr lang="en-US" b="1" smtClean="0"/>
          </a:p>
        </p:txBody>
      </p:sp>
      <p:sp>
        <p:nvSpPr>
          <p:cNvPr id="15364" name="Rectangle 2"/>
          <p:cNvSpPr>
            <a:spLocks/>
          </p:cNvSpPr>
          <p:nvPr/>
        </p:nvSpPr>
        <p:spPr bwMode="auto">
          <a:xfrm>
            <a:off x="609600" y="609600"/>
            <a:ext cx="800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US" sz="4200">
                <a:solidFill>
                  <a:srgbClr val="99FFCC"/>
                </a:solidFill>
                <a:latin typeface="Franklin Gothic Book" pitchFamily="34" charset="0"/>
              </a:rPr>
              <a:t>THE ADVANTAGES</a:t>
            </a:r>
            <a:br>
              <a:rPr lang="en-US" sz="4200">
                <a:solidFill>
                  <a:srgbClr val="99FFCC"/>
                </a:solidFill>
                <a:latin typeface="Franklin Gothic Book" pitchFamily="34" charset="0"/>
              </a:rPr>
            </a:br>
            <a:r>
              <a:rPr lang="en-US" sz="4200">
                <a:solidFill>
                  <a:srgbClr val="99FFCC"/>
                </a:solidFill>
                <a:latin typeface="Franklin Gothic Book" pitchFamily="34" charset="0"/>
              </a:rPr>
              <a:t>OF A STANDARDIZE DRIVER INTERFACE APPLICATION</a:t>
            </a:r>
            <a:br>
              <a:rPr lang="en-US" sz="4200">
                <a:solidFill>
                  <a:srgbClr val="99FFCC"/>
                </a:solidFill>
                <a:latin typeface="Franklin Gothic Book" pitchFamily="34" charset="0"/>
              </a:rPr>
            </a:br>
            <a:r>
              <a:rPr lang="en-US" sz="2800">
                <a:solidFill>
                  <a:srgbClr val="99FFCC"/>
                </a:solidFill>
                <a:latin typeface="Franklin Gothic Book" pitchFamily="34" charset="0"/>
              </a:rPr>
              <a:t/>
            </a:r>
            <a:br>
              <a:rPr lang="en-US" sz="2800">
                <a:solidFill>
                  <a:srgbClr val="99FFCC"/>
                </a:solidFill>
                <a:latin typeface="Franklin Gothic Book" pitchFamily="34" charset="0"/>
              </a:rPr>
            </a:br>
            <a:r>
              <a:rPr lang="en-US" sz="2800">
                <a:solidFill>
                  <a:srgbClr val="99FFCC"/>
                </a:solidFill>
                <a:latin typeface="Franklin Gothic Book" pitchFamily="34" charset="0"/>
              </a:rPr>
              <a:t>AKA</a:t>
            </a:r>
            <a:br>
              <a:rPr lang="en-US" sz="2800">
                <a:solidFill>
                  <a:srgbClr val="99FFCC"/>
                </a:solidFill>
                <a:latin typeface="Franklin Gothic Book" pitchFamily="34" charset="0"/>
              </a:rPr>
            </a:br>
            <a:r>
              <a:rPr lang="en-US" sz="2800">
                <a:solidFill>
                  <a:srgbClr val="99FFCC"/>
                </a:solidFill>
                <a:latin typeface="Franklin Gothic Book" pitchFamily="34" charset="0"/>
              </a:rPr>
              <a:t>THE DRIVER IN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467600" cy="1143000"/>
          </a:xfrm>
        </p:spPr>
        <p:txBody>
          <a:bodyPr/>
          <a:lstStyle/>
          <a:p>
            <a:pPr algn="ctr"/>
            <a:r>
              <a:rPr lang="en-US" sz="4200" b="1" smtClean="0">
                <a:solidFill>
                  <a:srgbClr val="99FFCC"/>
                </a:solidFill>
              </a:rPr>
              <a:t>IMAGE MODES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leel\My Documents\Workshop\scanner guides\5750 twain driver\Fi-5750c-01_1.jpg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143000" y="1504950"/>
            <a:ext cx="68024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I. Resolutions/ Scan Types /Sizes</a:t>
            </a:r>
          </a:p>
        </p:txBody>
      </p:sp>
      <p:pic>
        <p:nvPicPr>
          <p:cNvPr id="24579" name="Picture 2" descr="C:\Documents and Settings\leel\My Documents\Workshop\scanner guides\5750 twain driver\Fi-5750c-0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371" t="15279" b="57797"/>
          <a:stretch>
            <a:fillRect/>
          </a:stretch>
        </p:blipFill>
        <p:spPr>
          <a:xfrm>
            <a:off x="1447800" y="1371600"/>
            <a:ext cx="6300788" cy="1981200"/>
          </a:xfr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56360" t="34814" r="26923" b="43286"/>
          <a:stretch>
            <a:fillRect/>
          </a:stretch>
        </p:blipFill>
        <p:spPr bwMode="auto">
          <a:xfrm>
            <a:off x="3962400" y="1371600"/>
            <a:ext cx="34290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56570" t="40282" r="27243" b="22646"/>
          <a:stretch>
            <a:fillRect/>
          </a:stretch>
        </p:blipFill>
        <p:spPr bwMode="auto">
          <a:xfrm>
            <a:off x="3962400" y="2090738"/>
            <a:ext cx="3248025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 l="44711" t="34669" r="44872" b="49300"/>
          <a:stretch>
            <a:fillRect/>
          </a:stretch>
        </p:blipFill>
        <p:spPr bwMode="auto">
          <a:xfrm>
            <a:off x="1447800" y="13716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52600" y="2743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 l="44391" t="34669" r="43590" b="24649"/>
          <a:stretch>
            <a:fillRect/>
          </a:stretch>
        </p:blipFill>
        <p:spPr bwMode="auto">
          <a:xfrm>
            <a:off x="1447800" y="1371600"/>
            <a:ext cx="2514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leel\My Documents\Workshop\scanner guides\5750 twain driver\Fi-5750c-01_1.jpg"/>
          <p:cNvPicPr>
            <a:picLocks noChangeAspect="1" noChangeArrowheads="1"/>
          </p:cNvPicPr>
          <p:nvPr/>
        </p:nvPicPr>
        <p:blipFill>
          <a:blip r:embed="rId2" cstate="print"/>
          <a:srcRect l="2541" t="4669" r="61612" b="15956"/>
          <a:stretch>
            <a:fillRect/>
          </a:stretch>
        </p:blipFill>
        <p:spPr bwMode="auto">
          <a:xfrm>
            <a:off x="1447800" y="1752600"/>
            <a:ext cx="243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209800"/>
            <a:ext cx="56610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leel\My Documents\Workshop\scanner guides\5750 twain driver\Fi-5750c-01_1.jpg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143000" y="1352550"/>
            <a:ext cx="68024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2. Image Modes</a:t>
            </a:r>
          </a:p>
        </p:txBody>
      </p:sp>
      <p:pic>
        <p:nvPicPr>
          <p:cNvPr id="25603" name="Picture 2" descr="C:\Documents and Settings\leel\My Documents\Workshop\scanner guides\5750 twain driver\Fi-5750c-0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309" t="42267" r="1974" b="12337"/>
          <a:stretch>
            <a:fillRect/>
          </a:stretch>
        </p:blipFill>
        <p:spPr>
          <a:xfrm>
            <a:off x="1828800" y="2057400"/>
            <a:ext cx="5430838" cy="2971800"/>
          </a:xfrm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 l="45673" t="51703" r="39903" b="29459"/>
          <a:stretch>
            <a:fillRect/>
          </a:stretch>
        </p:blipFill>
        <p:spPr bwMode="auto">
          <a:xfrm>
            <a:off x="2057400" y="2514600"/>
            <a:ext cx="2609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133600" y="4876800"/>
            <a:ext cx="18288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590800" y="4876800"/>
            <a:ext cx="20574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0">
                <a:latin typeface="Arial Narrow" pitchFamily="34" charset="0"/>
              </a:rPr>
              <a:t>Color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55219" t="55226" r="42375" b="41936"/>
          <a:stretch>
            <a:fillRect/>
          </a:stretch>
        </p:blipFill>
        <p:spPr bwMode="auto">
          <a:xfrm>
            <a:off x="2144713" y="4876800"/>
            <a:ext cx="522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2133600" y="4876800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609600" y="1752600"/>
            <a:ext cx="8001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When  a document is scanned, the scanner is not scanning the words; they're scanning the lack of light the black ink that the word has  relative to a white background page.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/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The photo sensitive diodes convert the light (or lack of light) they catch into an electrical signal with the same information. </a:t>
            </a:r>
          </a:p>
        </p:txBody>
      </p:sp>
      <p:sp>
        <p:nvSpPr>
          <p:cNvPr id="84999" name="Title 1"/>
          <p:cNvSpPr>
            <a:spLocks/>
          </p:cNvSpPr>
          <p:nvPr/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US" sz="4200" u="sng">
                <a:solidFill>
                  <a:srgbClr val="99FFCC"/>
                </a:solidFill>
                <a:latin typeface="Franklin Gothic Book" pitchFamily="34" charset="0"/>
              </a:rPr>
              <a:t>How Most Scanners Work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algn="ctr"/>
            <a:r>
              <a:rPr lang="en-US" sz="4200" b="1" u="sng" dirty="0" smtClean="0">
                <a:solidFill>
                  <a:srgbClr val="99FFCC"/>
                </a:solidFill>
              </a:rPr>
              <a:t>Capturing Images by Digitization</a:t>
            </a:r>
            <a:br>
              <a:rPr lang="en-US" sz="4200" b="1" u="sng" dirty="0" smtClean="0">
                <a:solidFill>
                  <a:srgbClr val="99FFCC"/>
                </a:solidFill>
              </a:rPr>
            </a:br>
            <a:r>
              <a:rPr lang="en-US" sz="2800" dirty="0" smtClean="0"/>
              <a:t>Conversion of Light &amp; Dark to a </a:t>
            </a:r>
            <a:r>
              <a:rPr lang="en-US" sz="2800" dirty="0" smtClean="0"/>
              <a:t>Bitmap </a:t>
            </a:r>
            <a:r>
              <a:rPr lang="en-US" sz="2800" dirty="0" smtClean="0"/>
              <a:t>Image</a:t>
            </a:r>
          </a:p>
        </p:txBody>
      </p:sp>
      <p:graphicFrame>
        <p:nvGraphicFramePr>
          <p:cNvPr id="81923" name="Group 3"/>
          <p:cNvGraphicFramePr>
            <a:graphicFrameLocks noGrp="1"/>
          </p:cNvGraphicFramePr>
          <p:nvPr>
            <p:ph sz="half" idx="2"/>
          </p:nvPr>
        </p:nvGraphicFramePr>
        <p:xfrm>
          <a:off x="6248400" y="2590800"/>
          <a:ext cx="2209800" cy="2011363"/>
        </p:xfrm>
        <a:graphic>
          <a:graphicData uri="http://schemas.openxmlformats.org/drawingml/2006/table">
            <a:tbl>
              <a:tblPr/>
              <a:tblGrid>
                <a:gridCol w="442913"/>
                <a:gridCol w="441325"/>
                <a:gridCol w="441325"/>
                <a:gridCol w="441325"/>
                <a:gridCol w="442912"/>
              </a:tblGrid>
              <a:tr h="4953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6658" name="Rectangle 35"/>
          <p:cNvSpPr>
            <a:spLocks noChangeArrowheads="1"/>
          </p:cNvSpPr>
          <p:nvPr/>
        </p:nvSpPr>
        <p:spPr bwMode="auto">
          <a:xfrm>
            <a:off x="609600" y="2590800"/>
            <a:ext cx="23622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WordArt 36"/>
          <p:cNvSpPr>
            <a:spLocks noChangeArrowheads="1" noChangeShapeType="1" noTextEdit="1"/>
          </p:cNvSpPr>
          <p:nvPr/>
        </p:nvSpPr>
        <p:spPr bwMode="auto">
          <a:xfrm>
            <a:off x="6248400" y="2590800"/>
            <a:ext cx="2209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A</a:t>
            </a:r>
          </a:p>
        </p:txBody>
      </p:sp>
      <p:sp>
        <p:nvSpPr>
          <p:cNvPr id="26660" name="WordArt 37"/>
          <p:cNvSpPr>
            <a:spLocks noChangeArrowheads="1" noChangeShapeType="1" noTextEdit="1"/>
          </p:cNvSpPr>
          <p:nvPr/>
        </p:nvSpPr>
        <p:spPr bwMode="auto">
          <a:xfrm>
            <a:off x="609600" y="2590800"/>
            <a:ext cx="2362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</a:t>
            </a:r>
          </a:p>
        </p:txBody>
      </p:sp>
      <p:graphicFrame>
        <p:nvGraphicFramePr>
          <p:cNvPr id="81958" name="Group 38"/>
          <p:cNvGraphicFramePr>
            <a:graphicFrameLocks noGrp="1"/>
          </p:cNvGraphicFramePr>
          <p:nvPr>
            <p:ph sz="half" idx="1"/>
          </p:nvPr>
        </p:nvGraphicFramePr>
        <p:xfrm>
          <a:off x="3581400" y="2590800"/>
          <a:ext cx="1981200" cy="1953260"/>
        </p:xfrm>
        <a:graphic>
          <a:graphicData uri="http://schemas.openxmlformats.org/drawingml/2006/table">
            <a:tbl>
              <a:tblPr/>
              <a:tblGrid>
                <a:gridCol w="396875"/>
                <a:gridCol w="395288"/>
                <a:gridCol w="396875"/>
                <a:gridCol w="395287"/>
                <a:gridCol w="396875"/>
              </a:tblGrid>
              <a:tr h="236538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93" name="Text Box 22"/>
          <p:cNvSpPr txBox="1">
            <a:spLocks noChangeArrowheads="1"/>
          </p:cNvSpPr>
          <p:nvPr/>
        </p:nvSpPr>
        <p:spPr bwMode="auto">
          <a:xfrm>
            <a:off x="1066800" y="4953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6694" name="Text Box 14"/>
          <p:cNvSpPr txBox="1">
            <a:spLocks noChangeArrowheads="1"/>
          </p:cNvSpPr>
          <p:nvPr/>
        </p:nvSpPr>
        <p:spPr bwMode="auto">
          <a:xfrm>
            <a:off x="6172200" y="4953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Bitmap Image</a:t>
            </a:r>
          </a:p>
        </p:txBody>
      </p:sp>
      <p:sp>
        <p:nvSpPr>
          <p:cNvPr id="26695" name="Text Box 21"/>
          <p:cNvSpPr txBox="1">
            <a:spLocks noChangeArrowheads="1"/>
          </p:cNvSpPr>
          <p:nvPr/>
        </p:nvSpPr>
        <p:spPr bwMode="auto">
          <a:xfrm>
            <a:off x="3352800" y="4953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Binary Matrix</a:t>
            </a:r>
          </a:p>
        </p:txBody>
      </p:sp>
      <p:sp>
        <p:nvSpPr>
          <p:cNvPr id="26696" name="Text Box 25"/>
          <p:cNvSpPr txBox="1">
            <a:spLocks noChangeArrowheads="1"/>
          </p:cNvSpPr>
          <p:nvPr/>
        </p:nvSpPr>
        <p:spPr bwMode="auto">
          <a:xfrm>
            <a:off x="533400" y="5334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Light and Dark</a:t>
            </a:r>
          </a:p>
        </p:txBody>
      </p:sp>
      <p:sp>
        <p:nvSpPr>
          <p:cNvPr id="26697" name="Text Box 26"/>
          <p:cNvSpPr txBox="1">
            <a:spLocks noChangeArrowheads="1"/>
          </p:cNvSpPr>
          <p:nvPr/>
        </p:nvSpPr>
        <p:spPr bwMode="auto">
          <a:xfrm>
            <a:off x="5943600" y="5334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Dots Per Inch (DPI)</a:t>
            </a:r>
          </a:p>
        </p:txBody>
      </p:sp>
      <p:sp>
        <p:nvSpPr>
          <p:cNvPr id="26698" name="Text Box 27"/>
          <p:cNvSpPr txBox="1">
            <a:spLocks noChangeArrowheads="1"/>
          </p:cNvSpPr>
          <p:nvPr/>
        </p:nvSpPr>
        <p:spPr bwMode="auto">
          <a:xfrm>
            <a:off x="3200400" y="5334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1 = Dark &amp; 0 = Light</a:t>
            </a:r>
          </a:p>
        </p:txBody>
      </p:sp>
      <p:sp>
        <p:nvSpPr>
          <p:cNvPr id="26699" name="Line 76"/>
          <p:cNvSpPr>
            <a:spLocks noChangeShapeType="1"/>
          </p:cNvSpPr>
          <p:nvPr/>
        </p:nvSpPr>
        <p:spPr bwMode="auto">
          <a:xfrm>
            <a:off x="6248400" y="3048000"/>
            <a:ext cx="2209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0" name="Line 77"/>
          <p:cNvSpPr>
            <a:spLocks noChangeShapeType="1"/>
          </p:cNvSpPr>
          <p:nvPr/>
        </p:nvSpPr>
        <p:spPr bwMode="auto">
          <a:xfrm>
            <a:off x="6248400" y="3581400"/>
            <a:ext cx="2209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1" name="Line 78"/>
          <p:cNvSpPr>
            <a:spLocks noChangeShapeType="1"/>
          </p:cNvSpPr>
          <p:nvPr/>
        </p:nvSpPr>
        <p:spPr bwMode="auto">
          <a:xfrm>
            <a:off x="6248400" y="4038600"/>
            <a:ext cx="2209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2" name="Line 79"/>
          <p:cNvSpPr>
            <a:spLocks noChangeShapeType="1"/>
          </p:cNvSpPr>
          <p:nvPr/>
        </p:nvSpPr>
        <p:spPr bwMode="auto">
          <a:xfrm>
            <a:off x="8001000" y="2590800"/>
            <a:ext cx="0" cy="2057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3" name="Line 80"/>
          <p:cNvSpPr>
            <a:spLocks noChangeShapeType="1"/>
          </p:cNvSpPr>
          <p:nvPr/>
        </p:nvSpPr>
        <p:spPr bwMode="auto">
          <a:xfrm>
            <a:off x="7543800" y="2590800"/>
            <a:ext cx="0" cy="2057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4" name="Line 81"/>
          <p:cNvSpPr>
            <a:spLocks noChangeShapeType="1"/>
          </p:cNvSpPr>
          <p:nvPr/>
        </p:nvSpPr>
        <p:spPr bwMode="auto">
          <a:xfrm>
            <a:off x="7162800" y="2590800"/>
            <a:ext cx="0" cy="2057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5" name="Line 82"/>
          <p:cNvSpPr>
            <a:spLocks noChangeShapeType="1"/>
          </p:cNvSpPr>
          <p:nvPr/>
        </p:nvSpPr>
        <p:spPr bwMode="auto">
          <a:xfrm>
            <a:off x="6705600" y="2590800"/>
            <a:ext cx="0" cy="2057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6" name="Line 83"/>
          <p:cNvSpPr>
            <a:spLocks noChangeShapeType="1"/>
          </p:cNvSpPr>
          <p:nvPr/>
        </p:nvSpPr>
        <p:spPr bwMode="auto">
          <a:xfrm>
            <a:off x="6858000" y="3048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7" name="Line 84"/>
          <p:cNvSpPr>
            <a:spLocks noChangeShapeType="1"/>
          </p:cNvSpPr>
          <p:nvPr/>
        </p:nvSpPr>
        <p:spPr bwMode="auto">
          <a:xfrm>
            <a:off x="6477000" y="4038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8" name="Line 85"/>
          <p:cNvSpPr>
            <a:spLocks noChangeShapeType="1"/>
          </p:cNvSpPr>
          <p:nvPr/>
        </p:nvSpPr>
        <p:spPr bwMode="auto">
          <a:xfrm>
            <a:off x="6629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9" name="Line 86"/>
          <p:cNvSpPr>
            <a:spLocks noChangeShapeType="1"/>
          </p:cNvSpPr>
          <p:nvPr/>
        </p:nvSpPr>
        <p:spPr bwMode="auto">
          <a:xfrm>
            <a:off x="74676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0" name="Line 87"/>
          <p:cNvSpPr>
            <a:spLocks noChangeShapeType="1"/>
          </p:cNvSpPr>
          <p:nvPr/>
        </p:nvSpPr>
        <p:spPr bwMode="auto">
          <a:xfrm flipV="1">
            <a:off x="7543800" y="2590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1" name="Line 88"/>
          <p:cNvSpPr>
            <a:spLocks noChangeShapeType="1"/>
          </p:cNvSpPr>
          <p:nvPr/>
        </p:nvSpPr>
        <p:spPr bwMode="auto">
          <a:xfrm flipV="1">
            <a:off x="8001000" y="3352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2" name="Line 89"/>
          <p:cNvSpPr>
            <a:spLocks noChangeShapeType="1"/>
          </p:cNvSpPr>
          <p:nvPr/>
        </p:nvSpPr>
        <p:spPr bwMode="auto">
          <a:xfrm flipV="1">
            <a:off x="6705600" y="3352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3" name="Line 90"/>
          <p:cNvSpPr>
            <a:spLocks noChangeShapeType="1"/>
          </p:cNvSpPr>
          <p:nvPr/>
        </p:nvSpPr>
        <p:spPr bwMode="auto">
          <a:xfrm flipV="1">
            <a:off x="7162800" y="2590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4" name="Line 23"/>
          <p:cNvSpPr>
            <a:spLocks noChangeShapeType="1"/>
          </p:cNvSpPr>
          <p:nvPr/>
        </p:nvSpPr>
        <p:spPr bwMode="auto">
          <a:xfrm>
            <a:off x="2514600" y="51816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5" name="Line 23"/>
          <p:cNvSpPr>
            <a:spLocks noChangeShapeType="1"/>
          </p:cNvSpPr>
          <p:nvPr/>
        </p:nvSpPr>
        <p:spPr bwMode="auto">
          <a:xfrm>
            <a:off x="5562600" y="51816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7" name="Line 93"/>
          <p:cNvSpPr>
            <a:spLocks noChangeShapeType="1"/>
          </p:cNvSpPr>
          <p:nvPr/>
        </p:nvSpPr>
        <p:spPr bwMode="auto">
          <a:xfrm>
            <a:off x="838200" y="1905000"/>
            <a:ext cx="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18" name="Line 94"/>
          <p:cNvSpPr>
            <a:spLocks noChangeShapeType="1"/>
          </p:cNvSpPr>
          <p:nvPr/>
        </p:nvSpPr>
        <p:spPr bwMode="auto">
          <a:xfrm>
            <a:off x="1066800" y="1905000"/>
            <a:ext cx="0" cy="1524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19" name="Line 95"/>
          <p:cNvSpPr>
            <a:spLocks noChangeShapeType="1"/>
          </p:cNvSpPr>
          <p:nvPr/>
        </p:nvSpPr>
        <p:spPr bwMode="auto">
          <a:xfrm>
            <a:off x="1371600" y="1905000"/>
            <a:ext cx="0" cy="762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21" name="Line 97"/>
          <p:cNvSpPr>
            <a:spLocks noChangeShapeType="1"/>
          </p:cNvSpPr>
          <p:nvPr/>
        </p:nvSpPr>
        <p:spPr bwMode="auto">
          <a:xfrm>
            <a:off x="838200" y="1981200"/>
            <a:ext cx="0" cy="1905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22" name="Line 98"/>
          <p:cNvSpPr>
            <a:spLocks noChangeShapeType="1"/>
          </p:cNvSpPr>
          <p:nvPr/>
        </p:nvSpPr>
        <p:spPr bwMode="auto">
          <a:xfrm>
            <a:off x="2819400" y="1981200"/>
            <a:ext cx="0" cy="2133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23" name="Line 99"/>
          <p:cNvSpPr>
            <a:spLocks noChangeShapeType="1"/>
          </p:cNvSpPr>
          <p:nvPr/>
        </p:nvSpPr>
        <p:spPr bwMode="auto">
          <a:xfrm>
            <a:off x="2590800" y="1905000"/>
            <a:ext cx="0" cy="1676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24" name="Line 100"/>
          <p:cNvSpPr>
            <a:spLocks noChangeShapeType="1"/>
          </p:cNvSpPr>
          <p:nvPr/>
        </p:nvSpPr>
        <p:spPr bwMode="auto">
          <a:xfrm>
            <a:off x="2362200" y="1905000"/>
            <a:ext cx="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25" name="Line 101"/>
          <p:cNvSpPr>
            <a:spLocks noChangeShapeType="1"/>
          </p:cNvSpPr>
          <p:nvPr/>
        </p:nvSpPr>
        <p:spPr bwMode="auto">
          <a:xfrm>
            <a:off x="1828800" y="1905000"/>
            <a:ext cx="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457200" y="1524000"/>
            <a:ext cx="2743200" cy="533400"/>
          </a:xfrm>
          <a:prstGeom prst="rect">
            <a:avLst/>
          </a:prstGeom>
          <a:solidFill>
            <a:srgbClr val="F9EA8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CHARGED COUPLED DIODES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20763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Black &amp; White Mode</a:t>
            </a:r>
          </a:p>
        </p:txBody>
      </p:sp>
      <p:sp>
        <p:nvSpPr>
          <p:cNvPr id="2356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86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Black &amp; White mode </a:t>
            </a:r>
            <a:r>
              <a:rPr lang="en-US" sz="2800" dirty="0" smtClean="0"/>
              <a:t>scans </a:t>
            </a:r>
            <a:r>
              <a:rPr lang="en-US" sz="2800" dirty="0" smtClean="0"/>
              <a:t>data by using the fixed threshold binary, black - white. </a:t>
            </a:r>
            <a:r>
              <a:rPr lang="en-US" sz="2800" dirty="0" smtClean="0"/>
              <a:t>This application distinguishes </a:t>
            </a:r>
            <a:r>
              <a:rPr lang="en-US" sz="2800" dirty="0" smtClean="0"/>
              <a:t>black and white by the </a:t>
            </a:r>
            <a:r>
              <a:rPr lang="en-US" sz="2800" dirty="0" smtClean="0"/>
              <a:t>setting of </a:t>
            </a:r>
            <a:r>
              <a:rPr lang="en-US" sz="2800" dirty="0" smtClean="0"/>
              <a:t>the </a:t>
            </a:r>
            <a:r>
              <a:rPr lang="en-US" sz="2800" dirty="0" smtClean="0"/>
              <a:t>“Threshold” variable.</a:t>
            </a: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Suitable for scanning line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800" dirty="0" smtClean="0"/>
              <a:t>    drawings and text documents.</a:t>
            </a:r>
            <a:endParaRPr lang="en-US" sz="2800" b="1" dirty="0" smtClean="0"/>
          </a:p>
        </p:txBody>
      </p:sp>
      <p:pic>
        <p:nvPicPr>
          <p:cNvPr id="23564" name="Picture 4" descr="westap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t="15286" b="13376"/>
          <a:stretch>
            <a:fillRect/>
          </a:stretch>
        </p:blipFill>
        <p:spPr bwMode="auto">
          <a:xfrm>
            <a:off x="990600" y="3897313"/>
            <a:ext cx="4114800" cy="22748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5930900" y="3175000"/>
          <a:ext cx="2374900" cy="3073400"/>
        </p:xfrm>
        <a:graphic>
          <a:graphicData uri="http://schemas.openxmlformats.org/presentationml/2006/ole">
            <p:oleObj spid="_x0000_s23561" name="Acrobat Document" r:id="rId4" imgW="8175600" imgH="105804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z="4400" b="1" u="sng" smtClean="0">
                <a:solidFill>
                  <a:srgbClr val="99FFCC"/>
                </a:solidFill>
              </a:rPr>
              <a:t>Halftone (Dithering) Mode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696200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Halftone (*Dither)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	Halftone scans data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	by using the pattern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	set in “Halftone” to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	</a:t>
            </a:r>
            <a:r>
              <a:rPr lang="en-US" sz="2800" u="sng" smtClean="0"/>
              <a:t>simulate</a:t>
            </a:r>
            <a:r>
              <a:rPr lang="en-US" sz="2800" smtClean="0"/>
              <a:t> data in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	black -white.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 smtClean="0"/>
          </a:p>
          <a:p>
            <a:pPr eaLnBrk="1" hangingPunct="1"/>
            <a:r>
              <a:rPr lang="en-US" sz="2800" smtClean="0"/>
              <a:t>Suitable for scanning images containing light and shadow such as a photograph.</a:t>
            </a:r>
          </a:p>
        </p:txBody>
      </p:sp>
      <p:pic>
        <p:nvPicPr>
          <p:cNvPr id="30723" name="Picture 4" descr="thumbnail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5181600" y="1390650"/>
            <a:ext cx="2828925" cy="2114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876800" y="3595688"/>
            <a:ext cx="335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Drainage System Addition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55626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*Dithering is a technique used to create the illusion of depth in images with a limited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 Pattern 0 - For scanning dark photographs.</a:t>
            </a:r>
          </a:p>
          <a:p>
            <a:pPr>
              <a:buFont typeface="Arial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 Pattern 1 – For scanning dark colored documents  </a:t>
            </a:r>
          </a:p>
          <a:p>
            <a:pPr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  containing both text and photographs.</a:t>
            </a:r>
          </a:p>
          <a:p>
            <a:pPr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 Pattern 2 – For scanning light photographs.</a:t>
            </a:r>
          </a:p>
          <a:p>
            <a:pPr>
              <a:buFont typeface="Arial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 Pattern 3 – For scanning light colored photographs </a:t>
            </a:r>
          </a:p>
          <a:p>
            <a:pPr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  containing both text and photographs.</a:t>
            </a:r>
          </a:p>
          <a:p>
            <a:pPr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 Error Diffusion – Minimizes the difference between the   </a:t>
            </a:r>
          </a:p>
          <a:p>
            <a:pPr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   pixel density of the  scanned image and the pixel density </a:t>
            </a:r>
          </a:p>
          <a:p>
            <a:pPr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   of the printed image to create better  reproduction of a </a:t>
            </a:r>
          </a:p>
          <a:p>
            <a:pPr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   scanned photograph.</a:t>
            </a:r>
          </a:p>
          <a:p>
            <a:pPr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 Download Pattern – Additional downloadable patterns.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57200" y="3810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200" u="sng">
                <a:solidFill>
                  <a:srgbClr val="99FFCC"/>
                </a:solidFill>
                <a:latin typeface="Franklin Gothic Book" pitchFamily="34" charset="0"/>
              </a:rPr>
              <a:t>Additional Halftone Presets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096962"/>
          </a:xfrm>
        </p:spPr>
        <p:txBody>
          <a:bodyPr/>
          <a:lstStyle/>
          <a:p>
            <a:pPr algn="ctr"/>
            <a:r>
              <a:rPr lang="en-US" sz="4200" b="1" u="sng" dirty="0" smtClean="0">
                <a:solidFill>
                  <a:srgbClr val="99FFCC"/>
                </a:solidFill>
              </a:rPr>
              <a:t>Examples </a:t>
            </a:r>
            <a:r>
              <a:rPr lang="en-US" sz="4200" b="1" u="sng" dirty="0" smtClean="0">
                <a:solidFill>
                  <a:srgbClr val="99FFCC"/>
                </a:solidFill>
              </a:rPr>
              <a:t>of Black &amp; White </a:t>
            </a:r>
            <a:r>
              <a:rPr lang="en-US" sz="4200" b="1" u="sng" dirty="0" smtClean="0">
                <a:solidFill>
                  <a:srgbClr val="99FFCC"/>
                </a:solidFill>
              </a:rPr>
              <a:t>Mode vs</a:t>
            </a:r>
            <a:r>
              <a:rPr lang="en-US" sz="4200" b="1" u="sng" dirty="0" smtClean="0">
                <a:solidFill>
                  <a:srgbClr val="99FFCC"/>
                </a:solidFill>
              </a:rPr>
              <a:t>. Halftone Mode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386" t="9677" r="73895"/>
          <a:stretch>
            <a:fillRect/>
          </a:stretch>
        </p:blipFill>
        <p:spPr bwMode="auto">
          <a:xfrm>
            <a:off x="912813" y="1905000"/>
            <a:ext cx="21939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 l="25703" t="9677" r="49734"/>
          <a:stretch>
            <a:fillRect/>
          </a:stretch>
        </p:blipFill>
        <p:spPr bwMode="auto">
          <a:xfrm>
            <a:off x="3581400" y="1905000"/>
            <a:ext cx="21018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626" t="9525" r="6729"/>
          <a:stretch>
            <a:fillRect/>
          </a:stretch>
        </p:blipFill>
        <p:spPr>
          <a:xfrm>
            <a:off x="6172200" y="1905000"/>
            <a:ext cx="2101850" cy="2613025"/>
          </a:xfr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4724400"/>
          <a:ext cx="7546975" cy="944880"/>
        </p:xfrm>
        <a:graphic>
          <a:graphicData uri="http://schemas.openxmlformats.org/drawingml/2006/table">
            <a:tbl>
              <a:tblPr/>
              <a:tblGrid>
                <a:gridCol w="2286000"/>
                <a:gridCol w="322263"/>
                <a:gridCol w="2573337"/>
                <a:gridCol w="533400"/>
                <a:gridCol w="18319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Original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 &amp; white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Halftone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400" b="1" u="sng" smtClean="0">
                <a:solidFill>
                  <a:srgbClr val="99FFCC"/>
                </a:solidFill>
              </a:rPr>
              <a:t>Gray Scale Mode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924800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Gray Scale – Gray Scale scans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data using from 4 </a:t>
            </a:r>
            <a:r>
              <a:rPr lang="en-US" sz="2800" dirty="0" smtClean="0"/>
              <a:t>bit to </a:t>
            </a:r>
            <a:r>
              <a:rPr lang="en-US" sz="2800" dirty="0" smtClean="0"/>
              <a:t>16 bit </a:t>
            </a:r>
            <a:r>
              <a:rPr lang="en-US" sz="2800" dirty="0" smtClean="0"/>
              <a:t>of </a:t>
            </a: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monochrome gray scale.</a:t>
            </a:r>
          </a:p>
          <a:p>
            <a:pPr eaLnBrk="1" hangingPunct="1"/>
            <a:r>
              <a:rPr lang="en-US" sz="2800" dirty="0" smtClean="0"/>
              <a:t>Light and shade in photographs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can be represented with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greater fidelity</a:t>
            </a:r>
            <a:r>
              <a:rPr lang="en-US" sz="2800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200" dirty="0" smtClean="0"/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Warning:</a:t>
            </a:r>
            <a:r>
              <a:rPr lang="en-US" sz="2800" dirty="0" smtClean="0"/>
              <a:t> This mode </a:t>
            </a:r>
            <a:r>
              <a:rPr lang="en-US" sz="2800" dirty="0" smtClean="0"/>
              <a:t>may require </a:t>
            </a:r>
            <a:r>
              <a:rPr lang="en-US" sz="2800" dirty="0" smtClean="0"/>
              <a:t>more memory allocation than the Black &amp; White mode.</a:t>
            </a:r>
          </a:p>
        </p:txBody>
      </p:sp>
      <p:pic>
        <p:nvPicPr>
          <p:cNvPr id="33795" name="Picture 4" descr="aerphotos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 l="65149" t="2834" r="3528" b="3435"/>
          <a:stretch>
            <a:fillRect/>
          </a:stretch>
        </p:blipFill>
        <p:spPr bwMode="auto">
          <a:xfrm>
            <a:off x="6324600" y="914400"/>
            <a:ext cx="22653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248400" y="405288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Flood control 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14400" y="685800"/>
          <a:ext cx="7315200" cy="5486400"/>
        </p:xfrm>
        <a:graphic>
          <a:graphicData uri="http://schemas.openxmlformats.org/presentationml/2006/ole">
            <p:oleObj spid="_x0000_s1027" name="Presentation" r:id="rId3" imgW="4570388" imgH="3427487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8382000" cy="944562"/>
          </a:xfrm>
        </p:spPr>
        <p:txBody>
          <a:bodyPr/>
          <a:lstStyle/>
          <a:p>
            <a:pPr eaLnBrk="1" hangingPunct="1"/>
            <a:r>
              <a:rPr lang="en-US" sz="4400" b="1" u="sng" smtClean="0">
                <a:solidFill>
                  <a:srgbClr val="99FFCC"/>
                </a:solidFill>
              </a:rPr>
              <a:t>Automatic Separation Mode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3657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Automatic Separation </a:t>
            </a:r>
            <a:r>
              <a:rPr lang="en-US" sz="2800" dirty="0" smtClean="0"/>
              <a:t>Mode scans </a:t>
            </a:r>
            <a:r>
              <a:rPr lang="en-US" sz="2800" dirty="0" smtClean="0"/>
              <a:t>data distinguishing line drawings from photograph images.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Suitable for documents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containing both photos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and line drawings or text.</a:t>
            </a:r>
            <a:endParaRPr lang="en-US" sz="2800" dirty="0" smtClean="0"/>
          </a:p>
        </p:txBody>
      </p:sp>
      <p:pic>
        <p:nvPicPr>
          <p:cNvPr id="34819" name="Picture 4" descr="[983] Source Microsoft Word Document"/>
          <p:cNvPicPr>
            <a:picLocks noChangeAspect="1" noChangeArrowheads="1"/>
          </p:cNvPicPr>
          <p:nvPr/>
        </p:nvPicPr>
        <p:blipFill>
          <a:blip r:embed="rId2" cstate="print"/>
          <a:srcRect l="10583" t="8478" r="14964" b="5710"/>
          <a:stretch>
            <a:fillRect/>
          </a:stretch>
        </p:blipFill>
        <p:spPr bwMode="auto">
          <a:xfrm>
            <a:off x="5284788" y="2362200"/>
            <a:ext cx="29448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/>
          <a:lstStyle/>
          <a:p>
            <a:pPr eaLnBrk="1" hangingPunct="1"/>
            <a:r>
              <a:rPr lang="en-US" sz="4200" b="1" u="sng" dirty="0" smtClean="0">
                <a:solidFill>
                  <a:srgbClr val="99FFCC"/>
                </a:solidFill>
              </a:rPr>
              <a:t>Color Modes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638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   </a:t>
            </a:r>
            <a:r>
              <a:rPr lang="en-US" sz="2800" dirty="0" smtClean="0"/>
              <a:t>Color Mode scans </a:t>
            </a:r>
            <a:r>
              <a:rPr lang="en-US" sz="2800" dirty="0" smtClean="0"/>
              <a:t>data using various levels </a:t>
            </a:r>
            <a:r>
              <a:rPr lang="en-US" sz="2800" dirty="0" smtClean="0"/>
              <a:t>of colors</a:t>
            </a:r>
            <a:r>
              <a:rPr lang="en-US" sz="2800" dirty="0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 dirty="0" smtClean="0"/>
          </a:p>
          <a:p>
            <a:pPr eaLnBrk="1" hangingPunct="1"/>
            <a:r>
              <a:rPr lang="en-US" sz="2800" dirty="0" smtClean="0"/>
              <a:t>24 bit </a:t>
            </a:r>
            <a:r>
              <a:rPr lang="en-US" sz="2800" dirty="0" smtClean="0"/>
              <a:t>(</a:t>
            </a:r>
            <a:r>
              <a:rPr lang="en-US" sz="2800" dirty="0" smtClean="0"/>
              <a:t>16,777,216 </a:t>
            </a:r>
            <a:r>
              <a:rPr lang="en-US" sz="2800" dirty="0" smtClean="0"/>
              <a:t>levels </a:t>
            </a:r>
            <a:r>
              <a:rPr lang="en-US" sz="2800" dirty="0" smtClean="0"/>
              <a:t>of Color) - Suitable for scanning color </a:t>
            </a:r>
            <a:r>
              <a:rPr lang="en-US" sz="2800" dirty="0" smtClean="0"/>
              <a:t>photos. Will require </a:t>
            </a:r>
            <a:r>
              <a:rPr lang="en-US" sz="2800" dirty="0" smtClean="0"/>
              <a:t>more memory than </a:t>
            </a:r>
            <a:r>
              <a:rPr lang="en-US" sz="2800" dirty="0" smtClean="0"/>
              <a:t>Grayscale and Black &amp; White Modes.</a:t>
            </a:r>
            <a:endParaRPr lang="en-US" sz="2800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16 bit </a:t>
            </a:r>
            <a:r>
              <a:rPr lang="en-US" sz="2800" dirty="0" smtClean="0"/>
              <a:t>(</a:t>
            </a:r>
            <a:r>
              <a:rPr lang="en-US" sz="2800" dirty="0" smtClean="0"/>
              <a:t>65,536</a:t>
            </a:r>
            <a:r>
              <a:rPr lang="en-US" sz="2800" dirty="0" smtClean="0"/>
              <a:t> </a:t>
            </a:r>
            <a:r>
              <a:rPr lang="en-US" sz="2800" dirty="0" smtClean="0"/>
              <a:t>levels of Color) - Data size is smaller and image quality inferior to 24bit Color.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8 bit </a:t>
            </a:r>
            <a:r>
              <a:rPr lang="en-US" sz="2800" dirty="0" smtClean="0"/>
              <a:t>(256 </a:t>
            </a:r>
            <a:r>
              <a:rPr lang="en-US" sz="2800" dirty="0" smtClean="0"/>
              <a:t>levels of Color - Data size is smaller and image quality inferior to 24bit Color &amp; </a:t>
            </a:r>
            <a:r>
              <a:rPr lang="en-US" sz="2800" dirty="0" smtClean="0"/>
              <a:t>16 bit.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838200" y="5029200"/>
            <a:ext cx="7467600" cy="1600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24 bit Color                     48 bit Color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1800 dpi                          3,600 dpi</a:t>
            </a:r>
            <a:endParaRPr lang="en-US" sz="2800" dirty="0" smtClean="0"/>
          </a:p>
        </p:txBody>
      </p:sp>
      <p:pic>
        <p:nvPicPr>
          <p:cNvPr id="78855" name="Picture 7" descr="analog-video-photo,N-N-225059-13"/>
          <p:cNvPicPr>
            <a:picLocks noChangeAspect="1" noChangeArrowheads="1"/>
          </p:cNvPicPr>
          <p:nvPr/>
        </p:nvPicPr>
        <p:blipFill>
          <a:blip r:embed="rId2" cstate="print"/>
          <a:srcRect l="2858" t="8237" r="53598" b="9941"/>
          <a:stretch>
            <a:fillRect/>
          </a:stretch>
        </p:blipFill>
        <p:spPr bwMode="auto">
          <a:xfrm>
            <a:off x="1641475" y="1746250"/>
            <a:ext cx="21685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analog-video-photo,N-N-225059-13"/>
          <p:cNvPicPr>
            <a:picLocks noChangeAspect="1" noChangeArrowheads="1"/>
          </p:cNvPicPr>
          <p:nvPr/>
        </p:nvPicPr>
        <p:blipFill>
          <a:blip r:embed="rId2" cstate="print"/>
          <a:srcRect l="52884" t="8237" r="4050" b="9941"/>
          <a:stretch>
            <a:fillRect/>
          </a:stretch>
        </p:blipFill>
        <p:spPr bwMode="auto">
          <a:xfrm>
            <a:off x="5562600" y="1719263"/>
            <a:ext cx="203835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295400"/>
          </a:xfrm>
        </p:spPr>
        <p:txBody>
          <a:bodyPr/>
          <a:lstStyle/>
          <a:p>
            <a:pPr eaLnBrk="1" hangingPunct="1"/>
            <a:r>
              <a:rPr lang="en-US" sz="4200" b="1" u="sng" dirty="0" smtClean="0">
                <a:solidFill>
                  <a:srgbClr val="99FFCC"/>
                </a:solidFill>
              </a:rPr>
              <a:t>SEE (Selective Edge Emphasis Mode)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67600" cy="2667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Selective Edge Emphasis Mode </a:t>
            </a:r>
            <a:r>
              <a:rPr lang="en-US" sz="2800" dirty="0" smtClean="0"/>
              <a:t>scans </a:t>
            </a:r>
            <a:r>
              <a:rPr lang="en-US" sz="2800" dirty="0" smtClean="0"/>
              <a:t>data using the halftone processing and emphasizes line drawings and text.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 dirty="0" smtClean="0"/>
          </a:p>
          <a:p>
            <a:pPr eaLnBrk="1" hangingPunct="1"/>
            <a:r>
              <a:rPr lang="en-US" sz="2800" dirty="0" smtClean="0"/>
              <a:t>Suitable for emphasizing only text of documents containing both photo and text.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838200" y="2895600"/>
            <a:ext cx="7467600" cy="990600"/>
          </a:xfrm>
        </p:spPr>
        <p:txBody>
          <a:bodyPr/>
          <a:lstStyle/>
          <a:p>
            <a:pPr algn="ctr"/>
            <a:r>
              <a:rPr lang="en-US" sz="4200" b="1" u="sng" smtClean="0">
                <a:solidFill>
                  <a:srgbClr val="99FFCC"/>
                </a:solidFill>
              </a:rPr>
              <a:t>FINE SCAN ADJUSTMENTS</a:t>
            </a:r>
            <a:endParaRPr lang="en-US" sz="4200" b="1" smtClean="0">
              <a:solidFill>
                <a:srgbClr val="99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868362"/>
          </a:xfrm>
        </p:spPr>
        <p:txBody>
          <a:bodyPr/>
          <a:lstStyle/>
          <a:p>
            <a:pPr algn="ctr"/>
            <a:r>
              <a:rPr lang="en-US" sz="4200" b="1" u="sng" smtClean="0">
                <a:solidFill>
                  <a:srgbClr val="99FFCC"/>
                </a:solidFill>
              </a:rPr>
              <a:t>Three Main Adjustments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smtClean="0"/>
              <a:t>Brightness - Sets the overall brightness of the scanned image.</a:t>
            </a:r>
          </a:p>
          <a:p>
            <a:pPr>
              <a:lnSpc>
                <a:spcPct val="90000"/>
              </a:lnSpc>
            </a:pPr>
            <a:endParaRPr lang="en-US" sz="3100" smtClean="0"/>
          </a:p>
          <a:p>
            <a:pPr>
              <a:lnSpc>
                <a:spcPct val="90000"/>
              </a:lnSpc>
            </a:pPr>
            <a:r>
              <a:rPr lang="en-US" sz="3100" smtClean="0"/>
              <a:t>Threshold - Sets the difference between the black-to-white ratio in the scanned image.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3100" smtClean="0"/>
          </a:p>
          <a:p>
            <a:pPr>
              <a:lnSpc>
                <a:spcPct val="90000"/>
              </a:lnSpc>
            </a:pPr>
            <a:r>
              <a:rPr lang="en-US" sz="3100" smtClean="0"/>
              <a:t>Contrast - Sets the contrast between the light and the shadows in a scanned image.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sz="4200" b="1" u="sng" smtClean="0">
                <a:solidFill>
                  <a:srgbClr val="99FFCC"/>
                </a:solidFill>
              </a:rPr>
              <a:t>Brightness Settings</a:t>
            </a:r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40219" t="65625" r="43687" b="27374"/>
          <a:stretch>
            <a:fillRect/>
          </a:stretch>
        </p:blipFill>
        <p:spPr>
          <a:xfrm>
            <a:off x="2600325" y="1447800"/>
            <a:ext cx="3873500" cy="1085850"/>
          </a:xfrm>
          <a:noFill/>
          <a:ln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048000"/>
            <a:ext cx="838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800" b="0" dirty="0">
                <a:solidFill>
                  <a:schemeClr val="tx1"/>
                </a:solidFill>
              </a:rPr>
              <a:t>Specifies the brightness with a number in the range of 1 (bright) to 255 (</a:t>
            </a:r>
            <a:r>
              <a:rPr lang="en-US" sz="2800" b="0" dirty="0" smtClean="0">
                <a:solidFill>
                  <a:schemeClr val="tx1"/>
                </a:solidFill>
              </a:rPr>
              <a:t>dark).</a:t>
            </a:r>
            <a:endParaRPr lang="en-US" sz="2800" b="0" dirty="0">
              <a:solidFill>
                <a:schemeClr val="tx1"/>
              </a:solidFill>
            </a:endParaRP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800" b="0" dirty="0">
                <a:solidFill>
                  <a:schemeClr val="tx1"/>
                </a:solidFill>
              </a:rPr>
              <a:t>To darken overall image, increase the value of the settings. The brighten the overall image, decrease the value of the settings.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Threshold Setting</a:t>
            </a:r>
          </a:p>
        </p:txBody>
      </p:sp>
      <p:pic>
        <p:nvPicPr>
          <p:cNvPr id="378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402" b="53104"/>
          <a:stretch>
            <a:fillRect/>
          </a:stretch>
        </p:blipFill>
        <p:spPr>
          <a:xfrm>
            <a:off x="2819400" y="1371600"/>
            <a:ext cx="3505200" cy="1295400"/>
          </a:xfrm>
        </p:spPr>
      </p:pic>
      <p:sp>
        <p:nvSpPr>
          <p:cNvPr id="37891" name="Content Placeholder 2"/>
          <p:cNvSpPr>
            <a:spLocks/>
          </p:cNvSpPr>
          <p:nvPr/>
        </p:nvSpPr>
        <p:spPr bwMode="auto">
          <a:xfrm>
            <a:off x="381000" y="30480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800" b="0">
                <a:solidFill>
                  <a:schemeClr val="tx1"/>
                </a:solidFill>
              </a:rPr>
              <a:t>Sets the threshold value by which the black and white of black-and-white images are distinguished. 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800" b="0">
                <a:solidFill>
                  <a:schemeClr val="tx1"/>
                </a:solidFill>
              </a:rPr>
              <a:t>Specify a number in the range of 1 (bright) to 255 (dark)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249362"/>
          </a:xfrm>
        </p:spPr>
        <p:txBody>
          <a:bodyPr/>
          <a:lstStyle/>
          <a:p>
            <a:pPr algn="ctr"/>
            <a:r>
              <a:rPr lang="en-US" sz="4200" b="1" u="sng" smtClean="0">
                <a:solidFill>
                  <a:srgbClr val="99FFCC"/>
                </a:solidFill>
              </a:rPr>
              <a:t>Effect of Adjusting the</a:t>
            </a:r>
            <a:br>
              <a:rPr lang="en-US" sz="4200" b="1" u="sng" smtClean="0">
                <a:solidFill>
                  <a:srgbClr val="99FFCC"/>
                </a:solidFill>
              </a:rPr>
            </a:br>
            <a:r>
              <a:rPr lang="en-US" sz="4200" b="1" u="sng" smtClean="0">
                <a:solidFill>
                  <a:srgbClr val="99FFCC"/>
                </a:solidFill>
              </a:rPr>
              <a:t>Threshold Setting</a:t>
            </a:r>
          </a:p>
        </p:txBody>
      </p:sp>
      <p:graphicFrame>
        <p:nvGraphicFramePr>
          <p:cNvPr id="78967" name="Group 119"/>
          <p:cNvGraphicFramePr>
            <a:graphicFrameLocks noGrp="1"/>
          </p:cNvGraphicFramePr>
          <p:nvPr>
            <p:ph sz="half" idx="1"/>
          </p:nvPr>
        </p:nvGraphicFramePr>
        <p:xfrm>
          <a:off x="762000" y="2590800"/>
          <a:ext cx="2209800" cy="1966278"/>
        </p:xfrm>
        <a:graphic>
          <a:graphicData uri="http://schemas.openxmlformats.org/drawingml/2006/table">
            <a:tbl>
              <a:tblPr/>
              <a:tblGrid>
                <a:gridCol w="442913"/>
                <a:gridCol w="441325"/>
                <a:gridCol w="441325"/>
                <a:gridCol w="441325"/>
                <a:gridCol w="442912"/>
              </a:tblGrid>
              <a:tr h="47625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966" name="Group 118"/>
          <p:cNvGraphicFramePr>
            <a:graphicFrameLocks noGrp="1"/>
          </p:cNvGraphicFramePr>
          <p:nvPr>
            <p:ph sz="quarter" idx="2"/>
          </p:nvPr>
        </p:nvGraphicFramePr>
        <p:xfrm>
          <a:off x="3505200" y="2590800"/>
          <a:ext cx="2209800" cy="1975803"/>
        </p:xfrm>
        <a:graphic>
          <a:graphicData uri="http://schemas.openxmlformats.org/drawingml/2006/table">
            <a:tbl>
              <a:tblPr/>
              <a:tblGrid>
                <a:gridCol w="442913"/>
                <a:gridCol w="442912"/>
                <a:gridCol w="438150"/>
                <a:gridCol w="442913"/>
                <a:gridCol w="442912"/>
              </a:tblGrid>
              <a:tr h="48101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8978" name="WordArt 67"/>
          <p:cNvSpPr>
            <a:spLocks noChangeArrowheads="1" noChangeShapeType="1" noTextEdit="1"/>
          </p:cNvSpPr>
          <p:nvPr/>
        </p:nvSpPr>
        <p:spPr bwMode="auto">
          <a:xfrm>
            <a:off x="3505200" y="2590800"/>
            <a:ext cx="2209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92929"/>
                </a:solidFill>
                <a:latin typeface="Arial"/>
                <a:cs typeface="Arial"/>
              </a:rPr>
              <a:t>A</a:t>
            </a:r>
          </a:p>
        </p:txBody>
      </p:sp>
      <p:graphicFrame>
        <p:nvGraphicFramePr>
          <p:cNvPr id="78965" name="Group 117"/>
          <p:cNvGraphicFramePr>
            <a:graphicFrameLocks noGrp="1"/>
          </p:cNvGraphicFramePr>
          <p:nvPr>
            <p:ph sz="quarter" idx="3"/>
          </p:nvPr>
        </p:nvGraphicFramePr>
        <p:xfrm>
          <a:off x="6248400" y="2590800"/>
          <a:ext cx="2209800" cy="1975803"/>
        </p:xfrm>
        <a:graphic>
          <a:graphicData uri="http://schemas.openxmlformats.org/drawingml/2006/table">
            <a:tbl>
              <a:tblPr/>
              <a:tblGrid>
                <a:gridCol w="442913"/>
                <a:gridCol w="441325"/>
                <a:gridCol w="441325"/>
                <a:gridCol w="441325"/>
                <a:gridCol w="442912"/>
              </a:tblGrid>
              <a:tr h="4826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9011" name="WordArt 101"/>
          <p:cNvSpPr>
            <a:spLocks noChangeArrowheads="1" noChangeShapeType="1" noTextEdit="1"/>
          </p:cNvSpPr>
          <p:nvPr/>
        </p:nvSpPr>
        <p:spPr bwMode="auto">
          <a:xfrm>
            <a:off x="6248400" y="2590800"/>
            <a:ext cx="2209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A</a:t>
            </a:r>
          </a:p>
        </p:txBody>
      </p:sp>
      <p:sp>
        <p:nvSpPr>
          <p:cNvPr id="39012" name="Text Box 22"/>
          <p:cNvSpPr txBox="1">
            <a:spLocks noChangeArrowheads="1"/>
          </p:cNvSpPr>
          <p:nvPr/>
        </p:nvSpPr>
        <p:spPr bwMode="auto">
          <a:xfrm>
            <a:off x="6096000" y="48910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Increase Threshold</a:t>
            </a:r>
          </a:p>
        </p:txBody>
      </p:sp>
      <p:sp>
        <p:nvSpPr>
          <p:cNvPr id="39013" name="Text Box 21"/>
          <p:cNvSpPr txBox="1">
            <a:spLocks noChangeArrowheads="1"/>
          </p:cNvSpPr>
          <p:nvPr/>
        </p:nvSpPr>
        <p:spPr bwMode="auto">
          <a:xfrm>
            <a:off x="609600" y="48910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Decrease Threshold</a:t>
            </a:r>
          </a:p>
        </p:txBody>
      </p:sp>
      <p:sp>
        <p:nvSpPr>
          <p:cNvPr id="39014" name="Line 23"/>
          <p:cNvSpPr>
            <a:spLocks noChangeShapeType="1"/>
          </p:cNvSpPr>
          <p:nvPr/>
        </p:nvSpPr>
        <p:spPr bwMode="auto">
          <a:xfrm rot="10800000">
            <a:off x="3048000" y="51054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5" name="Line 24"/>
          <p:cNvSpPr>
            <a:spLocks noChangeShapeType="1"/>
          </p:cNvSpPr>
          <p:nvPr/>
        </p:nvSpPr>
        <p:spPr bwMode="auto">
          <a:xfrm>
            <a:off x="5334000" y="51054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6" name="WordArt 114"/>
          <p:cNvSpPr>
            <a:spLocks noChangeArrowheads="1" noChangeShapeType="1" noTextEdit="1"/>
          </p:cNvSpPr>
          <p:nvPr/>
        </p:nvSpPr>
        <p:spPr bwMode="auto">
          <a:xfrm>
            <a:off x="762000" y="2590800"/>
            <a:ext cx="2209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D4D4D"/>
                </a:solidFill>
                <a:latin typeface="Arial Narrow"/>
              </a:rPr>
              <a:t>A</a:t>
            </a:r>
          </a:p>
        </p:txBody>
      </p:sp>
      <p:sp>
        <p:nvSpPr>
          <p:cNvPr id="39018" name="Text Box 21"/>
          <p:cNvSpPr txBox="1">
            <a:spLocks noChangeArrowheads="1"/>
          </p:cNvSpPr>
          <p:nvPr/>
        </p:nvSpPr>
        <p:spPr bwMode="auto">
          <a:xfrm>
            <a:off x="3276600" y="4876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0480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800" b="0">
                <a:solidFill>
                  <a:schemeClr val="tx1"/>
                </a:solidFill>
              </a:rPr>
              <a:t>Static Threshold – scans using a simple binary processing based on the threshold setting.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800" b="0">
                <a:solidFill>
                  <a:schemeClr val="tx1"/>
                </a:solidFill>
              </a:rPr>
              <a:t>SDTC mode - for scanning and fine binary processing of documents whose background are other than white, like newspapers.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800" b="0">
                <a:solidFill>
                  <a:schemeClr val="tx1"/>
                </a:solidFill>
              </a:rPr>
              <a:t>DTC mode - scans in fine binary mode regardless of the document background.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 l="34615" t="50481" r="36539" b="30289"/>
          <a:stretch>
            <a:fillRect/>
          </a:stretch>
        </p:blipFill>
        <p:spPr bwMode="auto">
          <a:xfrm>
            <a:off x="2590800" y="533400"/>
            <a:ext cx="39624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73162"/>
          </a:xfrm>
        </p:spPr>
        <p:txBody>
          <a:bodyPr/>
          <a:lstStyle/>
          <a:p>
            <a:pPr algn="ctr"/>
            <a:r>
              <a:rPr lang="en-US" sz="4200" smtClean="0">
                <a:solidFill>
                  <a:srgbClr val="99FFCC"/>
                </a:solidFill>
              </a:rPr>
              <a:t>THE NEED FOR THE</a:t>
            </a:r>
            <a:br>
              <a:rPr lang="en-US" sz="4200" smtClean="0">
                <a:solidFill>
                  <a:srgbClr val="99FFCC"/>
                </a:solidFill>
              </a:rPr>
            </a:br>
            <a:r>
              <a:rPr lang="en-US" sz="4200" smtClean="0">
                <a:solidFill>
                  <a:srgbClr val="99FFCC"/>
                </a:solidFill>
              </a:rPr>
              <a:t>ULTIMATE DRIVING MACHINE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3505200"/>
          </a:xfrm>
        </p:spPr>
        <p:txBody>
          <a:bodyPr/>
          <a:lstStyle/>
          <a:p>
            <a:r>
              <a:rPr lang="en-US" dirty="0" smtClean="0"/>
              <a:t>Prior to the 1990’s, </a:t>
            </a:r>
            <a:r>
              <a:rPr lang="en-US" dirty="0" smtClean="0"/>
              <a:t>customers </a:t>
            </a:r>
            <a:r>
              <a:rPr lang="en-US" dirty="0" smtClean="0"/>
              <a:t>interested in purchasing new scanners were restricted to only products of a certain series or manufacturer because not all interface devices allowed their existing peripheral equipment to effective communicate with other scanners.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Contrast Setting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4564" r="64902" b="42885"/>
          <a:stretch>
            <a:fillRect/>
          </a:stretch>
        </p:blipFill>
        <p:spPr>
          <a:xfrm>
            <a:off x="2895600" y="1371600"/>
            <a:ext cx="3352800" cy="1420813"/>
          </a:xfrm>
          <a:solidFill>
            <a:schemeClr val="tx1"/>
          </a:solidFill>
        </p:spPr>
      </p:pic>
      <p:sp>
        <p:nvSpPr>
          <p:cNvPr id="39939" name="Content Placeholder 2"/>
          <p:cNvSpPr>
            <a:spLocks/>
          </p:cNvSpPr>
          <p:nvPr/>
        </p:nvSpPr>
        <p:spPr bwMode="auto">
          <a:xfrm>
            <a:off x="457200" y="29718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800" b="0">
                <a:solidFill>
                  <a:schemeClr val="tx1"/>
                </a:solidFill>
              </a:rPr>
              <a:t>Sets the control of light and shadow in a scanned image.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800" b="0">
                <a:solidFill>
                  <a:schemeClr val="tx1"/>
                </a:solidFill>
              </a:rPr>
              <a:t>Specify the contrast with a number in the range of 1 (low [soft]) to 255 (high [sharp]).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800" b="0">
                <a:solidFill>
                  <a:schemeClr val="tx1"/>
                </a:solidFill>
              </a:rPr>
              <a:t>If this value is increased, the dark part of the image is shown darker and the light part is shown lighter.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/>
            <a:r>
              <a:rPr lang="en-US" sz="4200" b="1" u="sng" smtClean="0">
                <a:solidFill>
                  <a:srgbClr val="99FFCC"/>
                </a:solidFill>
              </a:rPr>
              <a:t>Effect of Adjusting the Contrast</a:t>
            </a:r>
          </a:p>
        </p:txBody>
      </p:sp>
      <p:graphicFrame>
        <p:nvGraphicFramePr>
          <p:cNvPr id="80000" name="Group 128"/>
          <p:cNvGraphicFramePr>
            <a:graphicFrameLocks noGrp="1"/>
          </p:cNvGraphicFramePr>
          <p:nvPr>
            <p:ph sz="half" idx="1"/>
          </p:nvPr>
        </p:nvGraphicFramePr>
        <p:xfrm>
          <a:off x="762000" y="2590800"/>
          <a:ext cx="2209800" cy="1966278"/>
        </p:xfrm>
        <a:graphic>
          <a:graphicData uri="http://schemas.openxmlformats.org/drawingml/2006/table">
            <a:tbl>
              <a:tblPr/>
              <a:tblGrid>
                <a:gridCol w="442913"/>
                <a:gridCol w="441325"/>
                <a:gridCol w="441325"/>
                <a:gridCol w="441325"/>
                <a:gridCol w="442912"/>
              </a:tblGrid>
              <a:tr h="47625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998" name="Group 126"/>
          <p:cNvGraphicFramePr>
            <a:graphicFrameLocks noGrp="1"/>
          </p:cNvGraphicFramePr>
          <p:nvPr>
            <p:ph sz="quarter" idx="2"/>
          </p:nvPr>
        </p:nvGraphicFramePr>
        <p:xfrm>
          <a:off x="3505200" y="2590800"/>
          <a:ext cx="2209800" cy="1975803"/>
        </p:xfrm>
        <a:graphic>
          <a:graphicData uri="http://schemas.openxmlformats.org/drawingml/2006/table">
            <a:tbl>
              <a:tblPr/>
              <a:tblGrid>
                <a:gridCol w="442913"/>
                <a:gridCol w="442912"/>
                <a:gridCol w="438150"/>
                <a:gridCol w="442913"/>
                <a:gridCol w="442912"/>
              </a:tblGrid>
              <a:tr h="48101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41026" name="WordArt 67"/>
          <p:cNvSpPr>
            <a:spLocks noChangeArrowheads="1" noChangeShapeType="1" noTextEdit="1"/>
          </p:cNvSpPr>
          <p:nvPr/>
        </p:nvSpPr>
        <p:spPr bwMode="auto">
          <a:xfrm>
            <a:off x="3505200" y="2590800"/>
            <a:ext cx="2209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4D4D4D"/>
                </a:solidFill>
                <a:latin typeface="Arial"/>
                <a:cs typeface="Arial"/>
              </a:rPr>
              <a:t>A</a:t>
            </a:r>
          </a:p>
        </p:txBody>
      </p:sp>
      <p:graphicFrame>
        <p:nvGraphicFramePr>
          <p:cNvPr id="40043" name="Group 107"/>
          <p:cNvGraphicFramePr>
            <a:graphicFrameLocks noGrp="1"/>
          </p:cNvGraphicFramePr>
          <p:nvPr>
            <p:ph sz="quarter" idx="3"/>
          </p:nvPr>
        </p:nvGraphicFramePr>
        <p:xfrm>
          <a:off x="6248400" y="2590800"/>
          <a:ext cx="2209800" cy="1975803"/>
        </p:xfrm>
        <a:graphic>
          <a:graphicData uri="http://schemas.openxmlformats.org/drawingml/2006/table">
            <a:tbl>
              <a:tblPr/>
              <a:tblGrid>
                <a:gridCol w="442913"/>
                <a:gridCol w="441325"/>
                <a:gridCol w="441325"/>
                <a:gridCol w="441325"/>
                <a:gridCol w="442912"/>
              </a:tblGrid>
              <a:tr h="4826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41059" name="WordArt 100"/>
          <p:cNvSpPr>
            <a:spLocks noChangeArrowheads="1" noChangeShapeType="1" noTextEdit="1"/>
          </p:cNvSpPr>
          <p:nvPr/>
        </p:nvSpPr>
        <p:spPr bwMode="auto">
          <a:xfrm>
            <a:off x="6248400" y="2590800"/>
            <a:ext cx="2209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A</a:t>
            </a:r>
          </a:p>
        </p:txBody>
      </p:sp>
      <p:sp>
        <p:nvSpPr>
          <p:cNvPr id="41060" name="Line 23"/>
          <p:cNvSpPr>
            <a:spLocks noChangeShapeType="1"/>
          </p:cNvSpPr>
          <p:nvPr/>
        </p:nvSpPr>
        <p:spPr bwMode="auto">
          <a:xfrm rot="10800000">
            <a:off x="3124200" y="51054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1" name="Line 24"/>
          <p:cNvSpPr>
            <a:spLocks noChangeShapeType="1"/>
          </p:cNvSpPr>
          <p:nvPr/>
        </p:nvSpPr>
        <p:spPr bwMode="auto">
          <a:xfrm>
            <a:off x="5257800" y="5105400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2" name="Text Box 22"/>
          <p:cNvSpPr txBox="1">
            <a:spLocks noChangeArrowheads="1"/>
          </p:cNvSpPr>
          <p:nvPr/>
        </p:nvSpPr>
        <p:spPr bwMode="auto">
          <a:xfrm>
            <a:off x="6096000" y="4953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Increase Contrast</a:t>
            </a:r>
          </a:p>
        </p:txBody>
      </p:sp>
      <p:sp>
        <p:nvSpPr>
          <p:cNvPr id="41063" name="Text Box 22"/>
          <p:cNvSpPr txBox="1">
            <a:spLocks noChangeArrowheads="1"/>
          </p:cNvSpPr>
          <p:nvPr/>
        </p:nvSpPr>
        <p:spPr bwMode="auto">
          <a:xfrm>
            <a:off x="609600" y="4876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Decrease Contrast</a:t>
            </a:r>
          </a:p>
        </p:txBody>
      </p:sp>
      <p:sp>
        <p:nvSpPr>
          <p:cNvPr id="41064" name="WordArt 109"/>
          <p:cNvSpPr>
            <a:spLocks noChangeArrowheads="1" noChangeShapeType="1" noTextEdit="1"/>
          </p:cNvSpPr>
          <p:nvPr/>
        </p:nvSpPr>
        <p:spPr bwMode="auto">
          <a:xfrm>
            <a:off x="762000" y="2590800"/>
            <a:ext cx="2209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929292"/>
                  </a:solidFill>
                  <a:round/>
                  <a:headEnd/>
                  <a:tailEnd/>
                </a:ln>
                <a:solidFill>
                  <a:srgbClr val="929292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41066" name="Text Box 21"/>
          <p:cNvSpPr txBox="1">
            <a:spLocks noChangeArrowheads="1"/>
          </p:cNvSpPr>
          <p:nvPr/>
        </p:nvSpPr>
        <p:spPr bwMode="auto">
          <a:xfrm>
            <a:off x="3276600" y="4876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200" b="1" dirty="0" smtClean="0">
                <a:solidFill>
                  <a:srgbClr val="A7E2FF"/>
                </a:solidFill>
              </a:rPr>
              <a:t>OTHER </a:t>
            </a:r>
            <a:r>
              <a:rPr lang="en-US" sz="4200" b="1" dirty="0" smtClean="0">
                <a:solidFill>
                  <a:srgbClr val="A7E2FF"/>
                </a:solidFill>
              </a:rPr>
              <a:t>OPTIONS</a:t>
            </a:r>
            <a:endParaRPr lang="en-US" sz="4200" b="1" dirty="0" smtClean="0">
              <a:solidFill>
                <a:srgbClr val="A7E2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Rotation</a:t>
            </a:r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 b="11089"/>
          <a:stretch>
            <a:fillRect/>
          </a:stretch>
        </p:blipFill>
        <p:spPr bwMode="auto">
          <a:xfrm>
            <a:off x="1524000" y="1524000"/>
            <a:ext cx="607695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752600" y="3505200"/>
            <a:ext cx="2438400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2057400" y="4038600"/>
            <a:ext cx="1676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1752600" y="2362200"/>
            <a:ext cx="30480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4114800" y="3733800"/>
            <a:ext cx="17526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Rectangle 5"/>
          <p:cNvSpPr>
            <a:spLocks noChangeArrowheads="1"/>
          </p:cNvSpPr>
          <p:nvPr/>
        </p:nvSpPr>
        <p:spPr bwMode="auto">
          <a:xfrm>
            <a:off x="1905000" y="4343400"/>
            <a:ext cx="22860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5"/>
          <p:cNvSpPr>
            <a:spLocks noChangeArrowheads="1"/>
          </p:cNvSpPr>
          <p:nvPr/>
        </p:nvSpPr>
        <p:spPr bwMode="auto">
          <a:xfrm>
            <a:off x="1905000" y="4953000"/>
            <a:ext cx="2286000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5"/>
          <p:cNvSpPr>
            <a:spLocks noChangeArrowheads="1"/>
          </p:cNvSpPr>
          <p:nvPr/>
        </p:nvSpPr>
        <p:spPr bwMode="auto">
          <a:xfrm>
            <a:off x="4191000" y="5105400"/>
            <a:ext cx="11430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Title 1"/>
          <p:cNvSpPr>
            <a:spLocks/>
          </p:cNvSpPr>
          <p:nvPr/>
        </p:nvSpPr>
        <p:spPr bwMode="auto">
          <a:xfrm>
            <a:off x="762000" y="6858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buFontTx/>
              <a:buChar char="•"/>
            </a:pPr>
            <a:r>
              <a:rPr lang="en-US" sz="2800" u="sng">
                <a:solidFill>
                  <a:schemeClr val="tx1"/>
                </a:solidFill>
                <a:latin typeface="Franklin Gothic Book" pitchFamily="34" charset="0"/>
              </a:rPr>
              <a:t>Rotates the scanned image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4267200"/>
            <a:ext cx="1981200" cy="12954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cs typeface="Times New Roman" pitchFamily="18" charset="0"/>
              </a:rPr>
              <a:t>0.0 degree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cs typeface="Times New Roman" pitchFamily="18" charset="0"/>
              </a:rPr>
              <a:t>90.0 degree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cs typeface="Times New Roman" pitchFamily="18" charset="0"/>
              </a:rPr>
              <a:t>-90.0 degree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cs typeface="Times New Roman" pitchFamily="18" charset="0"/>
              </a:rPr>
              <a:t>180.0 degree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cs typeface="Times New Roman" pitchFamily="18" charset="0"/>
              </a:rPr>
              <a:t>Automatic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6" grpId="1" animBg="1"/>
      <p:bldP spid="44039" grpId="0" animBg="1"/>
      <p:bldP spid="44039" grpId="1" animBg="1"/>
      <p:bldP spid="44040" grpId="0" animBg="1"/>
      <p:bldP spid="44040" grpId="1" animBg="1"/>
      <p:bldP spid="44041" grpId="0" animBg="1"/>
      <p:bldP spid="44041" grpId="1" animBg="1"/>
      <p:bldP spid="44042" grpId="0" animBg="1"/>
      <p:bldP spid="44042" grpId="1" animBg="1"/>
      <p:bldP spid="44043" grpId="0" animBg="1"/>
      <p:bldP spid="44043" grpId="1" animBg="1"/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Job/Cache</a:t>
            </a:r>
            <a:endParaRPr lang="en-US" sz="4200" smtClean="0"/>
          </a:p>
        </p:txBody>
      </p:sp>
      <p:pic>
        <p:nvPicPr>
          <p:cNvPr id="46082" name="Picture 2" descr="C:\Documents and Settings\leel\My Documents\Workshop\scanner guides\5750 twain driver\Fi-5750c-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1365250" y="1785938"/>
            <a:ext cx="6407150" cy="4614862"/>
          </a:xfrm>
        </p:spPr>
      </p:pic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2057400" y="2743200"/>
            <a:ext cx="32766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3429000"/>
            <a:ext cx="3276600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3505200" y="4343400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2057400" y="4495800"/>
            <a:ext cx="25146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itle 1"/>
          <p:cNvSpPr>
            <a:spLocks/>
          </p:cNvSpPr>
          <p:nvPr/>
        </p:nvSpPr>
        <p:spPr bwMode="auto">
          <a:xfrm>
            <a:off x="762000" y="6858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buFontTx/>
              <a:buChar char="•"/>
            </a:pPr>
            <a:r>
              <a:rPr lang="en-US" sz="2800" u="sng">
                <a:solidFill>
                  <a:schemeClr val="tx1"/>
                </a:solidFill>
                <a:latin typeface="Franklin Gothic Book" pitchFamily="34" charset="0"/>
              </a:rPr>
              <a:t>Allocates memory / Pre pick  / Skip blank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0" grpId="1" animBg="1"/>
      <p:bldP spid="45061" grpId="0" animBg="1"/>
      <p:bldP spid="45061" grpId="1" animBg="1"/>
      <p:bldP spid="45062" grpId="0" animBg="1"/>
      <p:bldP spid="45062" grpId="1" animBg="1"/>
      <p:bldP spid="450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838200" y="198438"/>
            <a:ext cx="7467600" cy="868362"/>
          </a:xfrm>
        </p:spPr>
        <p:txBody>
          <a:bodyPr/>
          <a:lstStyle/>
          <a:p>
            <a:r>
              <a:rPr lang="en-US" sz="4200" b="1" u="sng" smtClean="0">
                <a:solidFill>
                  <a:srgbClr val="99FFCC"/>
                </a:solidFill>
              </a:rPr>
              <a:t>Imprinter/Endorser</a:t>
            </a:r>
          </a:p>
        </p:txBody>
      </p:sp>
      <p:pic>
        <p:nvPicPr>
          <p:cNvPr id="4710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958" t="16115" r="26067" b="43930"/>
          <a:stretch>
            <a:fillRect/>
          </a:stretch>
        </p:blipFill>
        <p:spPr>
          <a:xfrm>
            <a:off x="1466850" y="1752600"/>
            <a:ext cx="6229350" cy="4525963"/>
          </a:xfrm>
        </p:spPr>
      </p:pic>
      <p:sp>
        <p:nvSpPr>
          <p:cNvPr id="47107" name="Title 1"/>
          <p:cNvSpPr>
            <a:spLocks/>
          </p:cNvSpPr>
          <p:nvPr/>
        </p:nvSpPr>
        <p:spPr bwMode="auto">
          <a:xfrm>
            <a:off x="762000" y="762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buFontTx/>
              <a:buChar char="•"/>
            </a:pPr>
            <a:r>
              <a:rPr lang="en-US" sz="2800" u="sng">
                <a:solidFill>
                  <a:schemeClr val="tx1"/>
                </a:solidFill>
                <a:latin typeface="Franklin Gothic Book" pitchFamily="34" charset="0"/>
              </a:rPr>
              <a:t>Imprint data on a prescanned document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Generic Unit Scaling</a:t>
            </a:r>
          </a:p>
        </p:txBody>
      </p:sp>
      <p:pic>
        <p:nvPicPr>
          <p:cNvPr id="48130" name="Picture 2" descr="C:\Documents and Settings\leel\My Documents\Workshop\scanner guides\5750 twain driver\Fi-5750c-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08163"/>
            <a:ext cx="6477000" cy="4668837"/>
          </a:xfrm>
        </p:spPr>
      </p:pic>
      <p:pic>
        <p:nvPicPr>
          <p:cNvPr id="46085" name="Picture 2" descr="C:\Documents and Settings\leel\My Documents\Workshop\scanner guides\5750 twain driver\Fi-5750c-01_1.jpg"/>
          <p:cNvPicPr>
            <a:picLocks noChangeAspect="1" noChangeArrowheads="1"/>
          </p:cNvPicPr>
          <p:nvPr/>
        </p:nvPicPr>
        <p:blipFill>
          <a:blip r:embed="rId3" cstate="print"/>
          <a:srcRect l="2042" r="60204" b="16313"/>
          <a:stretch>
            <a:fillRect/>
          </a:stretch>
        </p:blipFill>
        <p:spPr bwMode="auto">
          <a:xfrm>
            <a:off x="5514975" y="1752600"/>
            <a:ext cx="2867025" cy="4572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43600" y="3276600"/>
            <a:ext cx="2286000" cy="304800"/>
          </a:xfrm>
          <a:prstGeom prst="rect">
            <a:avLst/>
          </a:prstGeom>
          <a:solidFill>
            <a:schemeClr val="tx1"/>
          </a:solidFill>
          <a:ln w="6350">
            <a:solidFill>
              <a:srgbClr val="1C1C1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Preview window</a:t>
            </a:r>
          </a:p>
        </p:txBody>
      </p:sp>
      <p:sp>
        <p:nvSpPr>
          <p:cNvPr id="48133" name="Title 1"/>
          <p:cNvSpPr>
            <a:spLocks/>
          </p:cNvSpPr>
          <p:nvPr/>
        </p:nvSpPr>
        <p:spPr bwMode="auto">
          <a:xfrm>
            <a:off x="762000" y="9144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>
              <a:buFontTx/>
              <a:buChar char="•"/>
            </a:pPr>
            <a:r>
              <a:rPr lang="en-US" sz="2800" u="sng">
                <a:solidFill>
                  <a:schemeClr val="tx1"/>
                </a:solidFill>
                <a:latin typeface="Franklin Gothic Book" pitchFamily="34" charset="0"/>
              </a:rPr>
              <a:t>Sets up the units for the scanning perimeter and </a:t>
            </a:r>
          </a:p>
          <a:p>
            <a:r>
              <a:rPr lang="en-US" sz="2800" b="0">
                <a:solidFill>
                  <a:schemeClr val="tx1"/>
                </a:solidFill>
                <a:latin typeface="Franklin Gothic Book" pitchFamily="34" charset="0"/>
              </a:rPr>
              <a:t>   the </a:t>
            </a:r>
            <a:r>
              <a:rPr lang="en-US" sz="2800" u="sng">
                <a:solidFill>
                  <a:schemeClr val="tx1"/>
                </a:solidFill>
                <a:latin typeface="Franklin Gothic Book" pitchFamily="34" charset="0"/>
              </a:rPr>
              <a:t>preview window.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Startup</a:t>
            </a:r>
            <a:endParaRPr lang="en-US" sz="4200" smtClean="0"/>
          </a:p>
        </p:txBody>
      </p:sp>
      <p:pic>
        <p:nvPicPr>
          <p:cNvPr id="49154" name="Picture 8"/>
          <p:cNvPicPr>
            <a:picLocks noChangeAspect="1" noChangeArrowheads="1"/>
          </p:cNvPicPr>
          <p:nvPr/>
        </p:nvPicPr>
        <p:blipFill>
          <a:blip r:embed="rId2" cstate="print"/>
          <a:srcRect l="15984" t="10596" r="10059" b="7285"/>
          <a:stretch>
            <a:fillRect/>
          </a:stretch>
        </p:blipFill>
        <p:spPr bwMode="auto">
          <a:xfrm>
            <a:off x="1752600" y="1851025"/>
            <a:ext cx="5638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2057400" y="2590800"/>
            <a:ext cx="2895600" cy="3352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953000" y="2667000"/>
            <a:ext cx="12954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762000" y="6858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buFontTx/>
              <a:buChar char="•"/>
            </a:pPr>
            <a:r>
              <a:rPr lang="en-US" sz="2800" u="sng">
                <a:solidFill>
                  <a:schemeClr val="tx1"/>
                </a:solidFill>
                <a:latin typeface="Franklin Gothic Book" pitchFamily="34" charset="0"/>
              </a:rPr>
              <a:t>Enables the operational Panel to be 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8" grpId="1" animBg="1"/>
      <p:bldP spid="4710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Filter</a:t>
            </a:r>
            <a:endParaRPr lang="en-US" sz="4200" smtClean="0"/>
          </a:p>
        </p:txBody>
      </p:sp>
      <p:pic>
        <p:nvPicPr>
          <p:cNvPr id="50178" name="Picture 2" descr="C:\Documents and Settings\leel\My Documents\Workshop\scanner guides\5750 twain driver\Fi-5750c-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752600"/>
            <a:ext cx="6400800" cy="4640263"/>
          </a:xfrm>
        </p:spPr>
      </p:pic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2133600" y="2819400"/>
            <a:ext cx="22098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343400" y="3429000"/>
            <a:ext cx="914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4004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 l="2203" t="1984" r="3030" b="4758"/>
          <a:stretch>
            <a:fillRect/>
          </a:stretch>
        </p:blipFill>
        <p:spPr bwMode="auto">
          <a:xfrm>
            <a:off x="838200" y="27432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62400" y="2819400"/>
            <a:ext cx="3048000" cy="304800"/>
          </a:xfrm>
          <a:prstGeom prst="rect">
            <a:avLst/>
          </a:prstGeom>
          <a:solidFill>
            <a:schemeClr val="tx1"/>
          </a:solidFill>
          <a:ln w="6350">
            <a:solidFill>
              <a:srgbClr val="1C1C1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0"/>
              <a:t>Add data to scanned image.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62400" y="2971800"/>
            <a:ext cx="4495800" cy="304800"/>
          </a:xfrm>
          <a:prstGeom prst="rect">
            <a:avLst/>
          </a:prstGeom>
          <a:solidFill>
            <a:schemeClr val="tx1"/>
          </a:solidFill>
          <a:ln w="6350">
            <a:solidFill>
              <a:srgbClr val="1C1C1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Eliminate the blemishes around the edges.</a:t>
            </a:r>
          </a:p>
        </p:txBody>
      </p:sp>
      <p:sp>
        <p:nvSpPr>
          <p:cNvPr id="50185" name="Title 1"/>
          <p:cNvSpPr>
            <a:spLocks/>
          </p:cNvSpPr>
          <p:nvPr/>
        </p:nvSpPr>
        <p:spPr bwMode="auto">
          <a:xfrm>
            <a:off x="762000" y="762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buFontTx/>
              <a:buChar char="•"/>
            </a:pPr>
            <a:r>
              <a:rPr lang="en-US" sz="2800" u="sng">
                <a:solidFill>
                  <a:schemeClr val="tx1"/>
                </a:solidFill>
                <a:latin typeface="Franklin Gothic Book" pitchFamily="34" charset="0"/>
              </a:rPr>
              <a:t>Imprints data on scanned image /Sets up the filtering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2" grpId="1" animBg="1"/>
      <p:bldP spid="48133" grpId="0" animBg="1"/>
      <p:bldP spid="9" grpId="2" animBg="1"/>
      <p:bldP spid="9" grpId="3" animBg="1"/>
      <p:bldP spid="10" grpId="0" animBg="1"/>
      <p:bldP spid="1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z="4200" b="1" u="sng" smtClean="0">
                <a:solidFill>
                  <a:srgbClr val="99FFCC"/>
                </a:solidFill>
              </a:rPr>
              <a:t>Compression</a:t>
            </a:r>
          </a:p>
        </p:txBody>
      </p:sp>
      <p:pic>
        <p:nvPicPr>
          <p:cNvPr id="51202" name="Picture 2" descr="C:\Documents and Settings\leel\My Documents\Workshop\scanner guides\5750 twain driver\Fi-5750c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849438"/>
            <a:ext cx="6399213" cy="4627562"/>
          </a:xfrm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057400" y="2667000"/>
            <a:ext cx="2209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057400" y="3505200"/>
            <a:ext cx="22098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itle 1"/>
          <p:cNvSpPr>
            <a:spLocks/>
          </p:cNvSpPr>
          <p:nvPr/>
        </p:nvSpPr>
        <p:spPr bwMode="auto">
          <a:xfrm>
            <a:off x="762000" y="838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>
              <a:buFontTx/>
              <a:buChar char="•"/>
            </a:pPr>
            <a:r>
              <a:rPr lang="en-US" sz="2800" u="sng">
                <a:solidFill>
                  <a:schemeClr val="tx1"/>
                </a:solidFill>
                <a:latin typeface="Franklin Gothic Book" pitchFamily="34" charset="0"/>
              </a:rPr>
              <a:t>Permit JPEG compression for data transfer  from </a:t>
            </a:r>
          </a:p>
          <a:p>
            <a:r>
              <a:rPr lang="en-US" sz="2800" b="0">
                <a:solidFill>
                  <a:schemeClr val="tx1"/>
                </a:solidFill>
                <a:latin typeface="Franklin Gothic Book" pitchFamily="34" charset="0"/>
              </a:rPr>
              <a:t>   </a:t>
            </a:r>
            <a:r>
              <a:rPr lang="en-US" sz="2800" u="sng">
                <a:solidFill>
                  <a:schemeClr val="tx1"/>
                </a:solidFill>
                <a:latin typeface="Franklin Gothic Book" pitchFamily="34" charset="0"/>
              </a:rPr>
              <a:t>image 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6" grpId="1" animBg="1"/>
      <p:bldP spid="49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b="0">
                <a:solidFill>
                  <a:schemeClr val="tx1"/>
                </a:solidFill>
              </a:rPr>
              <a:t>A standardize software protocol and application programming interface (API) for data exchange between a software application program and an image input device allows the customer more flexibility when selecting new scanners and peripheral equipment.</a:t>
            </a:r>
          </a:p>
        </p:txBody>
      </p:sp>
      <p:sp>
        <p:nvSpPr>
          <p:cNvPr id="20482" name="Title 1"/>
          <p:cNvSpPr>
            <a:spLocks/>
          </p:cNvSpPr>
          <p:nvPr/>
        </p:nvSpPr>
        <p:spPr bwMode="auto">
          <a:xfrm>
            <a:off x="457200" y="3810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r>
              <a:rPr lang="en-US" sz="4000">
                <a:solidFill>
                  <a:srgbClr val="99FFCC"/>
                </a:solidFill>
                <a:latin typeface="Franklin Gothic Book" pitchFamily="34" charset="0"/>
              </a:rPr>
              <a:t>SOLUTION - STANDARDIZE DRIVER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>
          <a:xfrm>
            <a:off x="838200" y="2286000"/>
            <a:ext cx="7391400" cy="2209800"/>
          </a:xfrm>
        </p:spPr>
        <p:txBody>
          <a:bodyPr/>
          <a:lstStyle/>
          <a:p>
            <a:pPr algn="ctr" eaLnBrk="1" hangingPunct="1"/>
            <a:r>
              <a:rPr lang="en-US" sz="4200" b="1" dirty="0" smtClean="0">
                <a:solidFill>
                  <a:srgbClr val="99FFCC"/>
                </a:solidFill>
              </a:rPr>
              <a:t>MANAGING THE </a:t>
            </a:r>
            <a:r>
              <a:rPr lang="en-US" sz="4200" b="1" dirty="0" smtClean="0">
                <a:solidFill>
                  <a:srgbClr val="99FFCC"/>
                </a:solidFill>
              </a:rPr>
              <a:t>FILE </a:t>
            </a:r>
            <a:r>
              <a:rPr lang="en-US" sz="4200" b="1" dirty="0" smtClean="0">
                <a:solidFill>
                  <a:srgbClr val="99FFCC"/>
                </a:solidFill>
              </a:rPr>
              <a:t>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3"/>
          </a:xfrm>
        </p:spPr>
        <p:txBody>
          <a:bodyPr/>
          <a:lstStyle/>
          <a:p>
            <a:pPr eaLnBrk="1" hangingPunct="1"/>
            <a:r>
              <a:rPr lang="en-US" sz="4200" b="1" u="sng" dirty="0" smtClean="0">
                <a:solidFill>
                  <a:srgbClr val="99FFCC"/>
                </a:solidFill>
              </a:rPr>
              <a:t>Adding and Saving File </a:t>
            </a:r>
            <a:r>
              <a:rPr lang="en-US" sz="4200" b="1" u="sng" dirty="0" smtClean="0">
                <a:solidFill>
                  <a:srgbClr val="99FFCC"/>
                </a:solidFill>
              </a:rPr>
              <a:t>Setting</a:t>
            </a:r>
            <a:endParaRPr lang="en-US" sz="4200" b="1" u="sng" dirty="0" smtClean="0">
              <a:solidFill>
                <a:srgbClr val="99FFCC"/>
              </a:solidFill>
            </a:endParaRPr>
          </a:p>
        </p:txBody>
      </p:sp>
      <p:pic>
        <p:nvPicPr>
          <p:cNvPr id="66562" name="Picture 2" descr="C:\Documents and Settings\leel\My Documents\Workshop\scanner guides\5750 twain driver\Fi-5750c-0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4650" y="1752600"/>
            <a:ext cx="5822950" cy="4191000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705600" y="2133600"/>
            <a:ext cx="685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 l="2875"/>
          <a:stretch>
            <a:fillRect/>
          </a:stretch>
        </p:blipFill>
        <p:spPr bwMode="auto">
          <a:xfrm>
            <a:off x="1524000" y="1390650"/>
            <a:ext cx="514826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86400" y="2438400"/>
            <a:ext cx="990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04838"/>
            <a:ext cx="289560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610600" cy="2438400"/>
          </a:xfrm>
        </p:spPr>
        <p:txBody>
          <a:bodyPr/>
          <a:lstStyle/>
          <a:p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1. When the “File addition” window appears, enter in the  </a:t>
            </a:r>
            <a:br>
              <a:rPr lang="en-US" sz="2800" smtClean="0"/>
            </a:br>
            <a:r>
              <a:rPr lang="en-US" sz="2800" smtClean="0"/>
              <a:t>     description a “character string” the represents the  </a:t>
            </a:r>
            <a:br>
              <a:rPr lang="en-US" sz="2800" smtClean="0"/>
            </a:br>
            <a:r>
              <a:rPr lang="en-US" sz="2800" smtClean="0"/>
              <a:t>     file’s name and under “Filename” the </a:t>
            </a:r>
            <a:br>
              <a:rPr lang="en-US" sz="2800" smtClean="0"/>
            </a:br>
            <a:r>
              <a:rPr lang="en-US" sz="2800" smtClean="0"/>
              <a:t>     specific name of the file.</a:t>
            </a:r>
            <a:br>
              <a:rPr lang="en-US" sz="2800" smtClean="0"/>
            </a:br>
            <a:r>
              <a:rPr lang="en-US" sz="2800" smtClean="0"/>
              <a:t>2. Press  “OK” to save or cancel to cancel the addition.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 l="21249" t="12453" r="46188" b="81052"/>
          <a:stretch>
            <a:fillRect/>
          </a:stretch>
        </p:blipFill>
        <p:spPr bwMode="auto">
          <a:xfrm>
            <a:off x="1452563" y="5638800"/>
            <a:ext cx="17478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00400" y="990600"/>
            <a:ext cx="27432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00400" y="1752600"/>
            <a:ext cx="27432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2590800"/>
            <a:ext cx="9906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724400" y="2590800"/>
            <a:ext cx="1066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4" cstate="print"/>
          <a:srcRect l="38364" t="41846" r="54091" b="54842"/>
          <a:stretch>
            <a:fillRect/>
          </a:stretch>
        </p:blipFill>
        <p:spPr bwMode="auto">
          <a:xfrm>
            <a:off x="5105400" y="56388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C:\Documents and Settings\leel\My Documents\Workshop\scanner guides\5750 twain driver\Fi-5750c-0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6457950" cy="4648200"/>
          </a:xfrm>
        </p:spPr>
      </p:pic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sz="4200" b="1" u="sng" smtClean="0">
                <a:solidFill>
                  <a:srgbClr val="99FFCC"/>
                </a:solidFill>
              </a:rPr>
              <a:t>Accessing A Previously Saved File Setting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352" t="31693" r="41660" b="43124"/>
          <a:stretch>
            <a:fillRect/>
          </a:stretch>
        </p:blipFill>
        <p:spPr bwMode="auto">
          <a:xfrm>
            <a:off x="4648200" y="2286000"/>
            <a:ext cx="2286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705600" y="20574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48200" y="3124200"/>
            <a:ext cx="990600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 l="39745" t="31422" r="41470" b="65932"/>
          <a:stretch>
            <a:fillRect/>
          </a:stretch>
        </p:blipFill>
        <p:spPr bwMode="auto">
          <a:xfrm>
            <a:off x="4572000" y="2057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Documents and Settings\leel\My Documents\Workshop\scanner guides\5750 twain driver\Fi-5750c-0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6457950" cy="4648200"/>
          </a:xfrm>
        </p:spPr>
      </p:pic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sz="4200" b="1" u="sng" smtClean="0">
                <a:solidFill>
                  <a:srgbClr val="99FFCC"/>
                </a:solidFill>
              </a:rPr>
              <a:t>Deleting A Previously Saved File Setting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352" t="31693" r="41660" b="43124"/>
          <a:stretch>
            <a:fillRect/>
          </a:stretch>
        </p:blipFill>
        <p:spPr bwMode="auto">
          <a:xfrm>
            <a:off x="4648200" y="2286000"/>
            <a:ext cx="2286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705600" y="20574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48200" y="3124200"/>
            <a:ext cx="990600" cy="15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 l="39745" t="31422" r="41470" b="65932"/>
          <a:stretch>
            <a:fillRect/>
          </a:stretch>
        </p:blipFill>
        <p:spPr bwMode="auto">
          <a:xfrm>
            <a:off x="4572000" y="2057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27359" t="33202" r="41579" b="36276"/>
          <a:stretch>
            <a:fillRect/>
          </a:stretch>
        </p:blipFill>
        <p:spPr bwMode="auto">
          <a:xfrm>
            <a:off x="3429000" y="2057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010400" y="2057400"/>
            <a:ext cx="6096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248400" y="3048000"/>
            <a:ext cx="6858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2838450"/>
            <a:ext cx="1990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4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838200" y="350838"/>
            <a:ext cx="7467600" cy="868362"/>
          </a:xfrm>
        </p:spPr>
        <p:txBody>
          <a:bodyPr/>
          <a:lstStyle/>
          <a:p>
            <a:pPr algn="ctr"/>
            <a:r>
              <a:rPr lang="en-US" sz="4200" b="1" u="sng" smtClean="0">
                <a:solidFill>
                  <a:srgbClr val="99FFCC"/>
                </a:solidFill>
              </a:rPr>
              <a:t>Conclusion 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543800" cy="3581400"/>
          </a:xfrm>
        </p:spPr>
        <p:txBody>
          <a:bodyPr/>
          <a:lstStyle/>
          <a:p>
            <a:r>
              <a:rPr lang="en-US" sz="2800" smtClean="0"/>
              <a:t>Due to the willingness by developers and vendors to work together to create a standardize software protocol and application programming interface (API) for data exchange, the end users now have the ability  to refine the image quality to produce a excellent representation of the original document.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743200" y="2819400"/>
            <a:ext cx="35814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99FFCC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1400" y="2971800"/>
            <a:ext cx="2057400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Software Manager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(Driver Interface)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3200" y="2971800"/>
            <a:ext cx="2057400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Image Scanner Controls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(Scanner, camera)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743200" y="36576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Right Arrow 10"/>
          <p:cNvSpPr/>
          <p:nvPr/>
        </p:nvSpPr>
        <p:spPr>
          <a:xfrm>
            <a:off x="5715000" y="36576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2" name="Right Arrow 11"/>
          <p:cNvSpPr/>
          <p:nvPr/>
        </p:nvSpPr>
        <p:spPr>
          <a:xfrm rot="10800000">
            <a:off x="5715000" y="32766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3" name="Right Arrow 12"/>
          <p:cNvSpPr/>
          <p:nvPr/>
        </p:nvSpPr>
        <p:spPr>
          <a:xfrm rot="10800000">
            <a:off x="2667000" y="32766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1512" name="Title 1"/>
          <p:cNvSpPr>
            <a:spLocks/>
          </p:cNvSpPr>
          <p:nvPr/>
        </p:nvSpPr>
        <p:spPr bwMode="auto">
          <a:xfrm>
            <a:off x="457200" y="4572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US" sz="4200">
                <a:solidFill>
                  <a:srgbClr val="99FFCC"/>
                </a:solidFill>
                <a:latin typeface="Franklin Gothic Book" pitchFamily="34" charset="0"/>
              </a:rPr>
              <a:t>THREE MAIN COMPONENTS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2971800"/>
            <a:ext cx="2057400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Application Software</a:t>
            </a:r>
          </a:p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(Photo Retouching Software)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848600" cy="838200"/>
          </a:xfrm>
        </p:spPr>
        <p:txBody>
          <a:bodyPr/>
          <a:lstStyle/>
          <a:p>
            <a:pPr algn="ctr" eaLnBrk="1" hangingPunct="1"/>
            <a:r>
              <a:rPr lang="en-US" sz="4200" b="1" u="sng" smtClean="0">
                <a:solidFill>
                  <a:srgbClr val="99FFCC"/>
                </a:solidFill>
              </a:rPr>
              <a:t>COMPETITORS COME TOGETHER</a:t>
            </a:r>
            <a:r>
              <a:rPr lang="en-US" sz="4400" b="1" u="sng" smtClean="0">
                <a:solidFill>
                  <a:srgbClr val="99FFCC"/>
                </a:solidFill>
              </a:rPr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2057400"/>
          </a:xfrm>
        </p:spPr>
        <p:txBody>
          <a:bodyPr/>
          <a:lstStyle/>
          <a:p>
            <a:pPr eaLnBrk="1" hangingPunct="1"/>
            <a:r>
              <a:rPr lang="en-US" sz="2800" smtClean="0"/>
              <a:t>In 1992, members of the imaging industry came  together with the intention of standardizing communication between the image handling software and the hardware.</a:t>
            </a:r>
            <a:endParaRPr lang="en-US" smtClean="0"/>
          </a:p>
        </p:txBody>
      </p:sp>
      <p:pic>
        <p:nvPicPr>
          <p:cNvPr id="19459" name="Picture 21" descr="thumbnail"/>
          <p:cNvPicPr>
            <a:picLocks noChangeAspect="1" noChangeArrowheads="1"/>
          </p:cNvPicPr>
          <p:nvPr/>
        </p:nvPicPr>
        <p:blipFill>
          <a:blip r:embed="rId2" cstate="print"/>
          <a:srcRect l="5333" t="6451" r="6667" b="24678"/>
          <a:stretch>
            <a:fillRect/>
          </a:stretch>
        </p:blipFill>
        <p:spPr bwMode="auto">
          <a:xfrm>
            <a:off x="457200" y="3841750"/>
            <a:ext cx="1600200" cy="1035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0" name="Picture 23" descr="thumbnail"/>
          <p:cNvPicPr>
            <a:picLocks noChangeAspect="1" noChangeArrowheads="1"/>
          </p:cNvPicPr>
          <p:nvPr/>
        </p:nvPicPr>
        <p:blipFill>
          <a:blip r:embed="rId3" cstate="print"/>
          <a:srcRect t="7846" b="12019"/>
          <a:stretch>
            <a:fillRect/>
          </a:stretch>
        </p:blipFill>
        <p:spPr bwMode="auto">
          <a:xfrm>
            <a:off x="457200" y="5029200"/>
            <a:ext cx="1771650" cy="874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2" name="Picture 11" descr="thumb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21263"/>
            <a:ext cx="1828800" cy="922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3" name="Picture 15" descr="splash-home"/>
          <p:cNvPicPr>
            <a:picLocks noChangeAspect="1" noChangeArrowheads="1"/>
          </p:cNvPicPr>
          <p:nvPr/>
        </p:nvPicPr>
        <p:blipFill>
          <a:blip r:embed="rId5" cstate="print"/>
          <a:srcRect l="1311" t="5086" r="82951" b="74583"/>
          <a:stretch>
            <a:fillRect/>
          </a:stretch>
        </p:blipFill>
        <p:spPr bwMode="auto">
          <a:xfrm>
            <a:off x="6858000" y="3886200"/>
            <a:ext cx="1828800" cy="91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4" name="Picture 19" descr="thumbn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038600"/>
            <a:ext cx="1866900" cy="627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5" name="Picture 17" descr="logo"/>
          <p:cNvPicPr>
            <a:picLocks noChangeAspect="1" noChangeArrowheads="1"/>
          </p:cNvPicPr>
          <p:nvPr/>
        </p:nvPicPr>
        <p:blipFill>
          <a:blip r:embed="rId7" cstate="print"/>
          <a:srcRect l="-18935" t="-4295" r="-8876" b="-15555"/>
          <a:stretch>
            <a:fillRect/>
          </a:stretch>
        </p:blipFill>
        <p:spPr bwMode="auto">
          <a:xfrm>
            <a:off x="3733800" y="4648200"/>
            <a:ext cx="152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6" name="Picture 7" descr="thumbna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992563"/>
            <a:ext cx="1752600" cy="655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7" name="Picture 9" descr="thumbnail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 t="16667"/>
          <a:stretch>
            <a:fillRect/>
          </a:stretch>
        </p:blipFill>
        <p:spPr bwMode="auto">
          <a:xfrm>
            <a:off x="5410200" y="5105400"/>
            <a:ext cx="1371600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8" name="Picture 5" descr="head"/>
          <p:cNvPicPr>
            <a:picLocks noChangeAspect="1" noChangeArrowheads="1"/>
          </p:cNvPicPr>
          <p:nvPr/>
        </p:nvPicPr>
        <p:blipFill>
          <a:blip r:embed="rId10" cstate="print"/>
          <a:srcRect l="87416" t="30814" r="2956" b="48645"/>
          <a:stretch>
            <a:fillRect/>
          </a:stretch>
        </p:blipFill>
        <p:spPr bwMode="auto">
          <a:xfrm>
            <a:off x="2057400" y="5156200"/>
            <a:ext cx="1600200" cy="711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274638"/>
            <a:ext cx="7467600" cy="868362"/>
          </a:xfrm>
        </p:spPr>
        <p:txBody>
          <a:bodyPr/>
          <a:lstStyle/>
          <a:p>
            <a:pPr algn="ctr"/>
            <a:r>
              <a:rPr lang="en-US" sz="4200" b="1" u="sng" smtClean="0">
                <a:solidFill>
                  <a:srgbClr val="99FFCC"/>
                </a:solidFill>
              </a:rPr>
              <a:t>OBJECTIVES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Ensure image-handling software and hardware compatibility.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Keep the specification current with the state of current software and hardware while maintaining backward compatibility. 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Provide multiple-platform support.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Maintain and distribute a no-charge developer's toolkit.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Ensure ease of implementation.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Encourage widespread adoption.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Open Source Data Source Manager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/>
          </p:cNvSpPr>
          <p:nvPr>
            <p:ph type="title"/>
          </p:nvPr>
        </p:nvSpPr>
        <p:spPr>
          <a:xfrm>
            <a:off x="838200" y="2819400"/>
            <a:ext cx="7467600" cy="1143000"/>
          </a:xfrm>
          <a:noFill/>
          <a:ln/>
        </p:spPr>
        <p:txBody>
          <a:bodyPr/>
          <a:lstStyle/>
          <a:p>
            <a:pPr algn="ctr"/>
            <a:r>
              <a:rPr lang="en-US" sz="4200" b="1" smtClean="0">
                <a:solidFill>
                  <a:srgbClr val="99FFCC"/>
                </a:solidFill>
              </a:rPr>
              <a:t>TYPICAL FUNCTIONS OF THE DRIVER INTERFACE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4200" b="1" u="sng" smtClean="0">
                <a:solidFill>
                  <a:srgbClr val="99FFCC"/>
                </a:solidFill>
              </a:rPr>
              <a:t>TWAIN DRIVER APPLICATION</a:t>
            </a:r>
          </a:p>
        </p:txBody>
      </p:sp>
      <p:pic>
        <p:nvPicPr>
          <p:cNvPr id="22530" name="Picture 2" descr="C:\Documents and Settings\leel\My Documents\Workshop\scanner guides\5750 twain driver\Fi-5750c-01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8563" y="1143000"/>
            <a:ext cx="6802437" cy="4895850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0" y="1371600"/>
            <a:ext cx="4114800" cy="228600"/>
          </a:xfrm>
          <a:prstGeom prst="rect">
            <a:avLst/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n>
                <a:solidFill>
                  <a:srgbClr val="FF0000"/>
                </a:solidFill>
              </a:ln>
              <a:noFill/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1371600"/>
            <a:ext cx="2362200" cy="3124200"/>
          </a:xfrm>
          <a:prstGeom prst="rect">
            <a:avLst/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n>
                <a:solidFill>
                  <a:srgbClr val="FF0000"/>
                </a:solidFill>
              </a:ln>
              <a:noFill/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5400" y="4495800"/>
            <a:ext cx="2514600" cy="685800"/>
          </a:xfrm>
          <a:prstGeom prst="rect">
            <a:avLst/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n>
                <a:solidFill>
                  <a:srgbClr val="FF0000"/>
                </a:solidFill>
              </a:ln>
              <a:noFill/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0" y="1600200"/>
            <a:ext cx="4114800" cy="304800"/>
          </a:xfrm>
          <a:prstGeom prst="rect">
            <a:avLst/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n>
                <a:solidFill>
                  <a:srgbClr val="FF0000"/>
                </a:solidFill>
              </a:ln>
              <a:noFill/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0" y="1828800"/>
            <a:ext cx="4114800" cy="3276600"/>
          </a:xfrm>
          <a:prstGeom prst="rect">
            <a:avLst/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n>
                <a:solidFill>
                  <a:srgbClr val="FF0000"/>
                </a:solidFill>
              </a:ln>
              <a:noFill/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00200" y="5105400"/>
            <a:ext cx="6248400" cy="685800"/>
          </a:xfrm>
          <a:prstGeom prst="rect">
            <a:avLst/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n>
                <a:solidFill>
                  <a:srgbClr val="FF0000"/>
                </a:solidFill>
              </a:ln>
              <a:noFill/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0" y="5715000"/>
            <a:ext cx="6858000" cy="304800"/>
          </a:xfrm>
          <a:prstGeom prst="rect">
            <a:avLst/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n>
                <a:solidFill>
                  <a:srgbClr val="FF0000"/>
                </a:solidFill>
              </a:ln>
              <a:noFill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2643</TotalTime>
  <Words>1095</Words>
  <Application>Microsoft Office PowerPoint</Application>
  <PresentationFormat>On-screen Show (4:3)</PresentationFormat>
  <Paragraphs>202</Paragraphs>
  <Slides>46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Technic</vt:lpstr>
      <vt:lpstr>Presentation</vt:lpstr>
      <vt:lpstr>Acrobat Document</vt:lpstr>
      <vt:lpstr>Slide 1</vt:lpstr>
      <vt:lpstr>Slide 2</vt:lpstr>
      <vt:lpstr>THE NEED FOR THE ULTIMATE DRIVING MACHINE</vt:lpstr>
      <vt:lpstr>Slide 4</vt:lpstr>
      <vt:lpstr>Slide 5</vt:lpstr>
      <vt:lpstr>COMPETITORS COME TOGETHER </vt:lpstr>
      <vt:lpstr>OBJECTIVES</vt:lpstr>
      <vt:lpstr>TYPICAL FUNCTIONS OF THE DRIVER INTERFACE</vt:lpstr>
      <vt:lpstr>TWAIN DRIVER APPLICATION</vt:lpstr>
      <vt:lpstr>IMAGE MODES</vt:lpstr>
      <vt:lpstr>I. Resolutions/ Scan Types /Sizes</vt:lpstr>
      <vt:lpstr>2. Image Modes</vt:lpstr>
      <vt:lpstr>Slide 13</vt:lpstr>
      <vt:lpstr>Capturing Images by Digitization Conversion of Light &amp; Dark to a Bitmap Image</vt:lpstr>
      <vt:lpstr>Black &amp; White Mode</vt:lpstr>
      <vt:lpstr>Halftone (Dithering) Mode</vt:lpstr>
      <vt:lpstr>Slide 17</vt:lpstr>
      <vt:lpstr>Examples of Black &amp; White Mode vs. Halftone Mode</vt:lpstr>
      <vt:lpstr>Gray Scale Mode</vt:lpstr>
      <vt:lpstr>Automatic Separation Mode</vt:lpstr>
      <vt:lpstr>Color Modes</vt:lpstr>
      <vt:lpstr>Slide 22</vt:lpstr>
      <vt:lpstr>SEE (Selective Edge Emphasis Mode)</vt:lpstr>
      <vt:lpstr>FINE SCAN ADJUSTMENTS</vt:lpstr>
      <vt:lpstr>Three Main Adjustments</vt:lpstr>
      <vt:lpstr>Brightness Settings</vt:lpstr>
      <vt:lpstr>Threshold Setting</vt:lpstr>
      <vt:lpstr>Effect of Adjusting the Threshold Setting</vt:lpstr>
      <vt:lpstr>Slide 29</vt:lpstr>
      <vt:lpstr>Contrast Setting</vt:lpstr>
      <vt:lpstr>Effect of Adjusting the Contrast</vt:lpstr>
      <vt:lpstr>OTHER OPTIONS</vt:lpstr>
      <vt:lpstr>Rotation</vt:lpstr>
      <vt:lpstr>Job/Cache</vt:lpstr>
      <vt:lpstr>Imprinter/Endorser</vt:lpstr>
      <vt:lpstr>Generic Unit Scaling</vt:lpstr>
      <vt:lpstr>Startup</vt:lpstr>
      <vt:lpstr>Filter</vt:lpstr>
      <vt:lpstr>Compression</vt:lpstr>
      <vt:lpstr>MANAGING THE FILE SETTINGS</vt:lpstr>
      <vt:lpstr>Adding and Saving File Setting</vt:lpstr>
      <vt:lpstr> 1. When the “File addition” window appears, enter in the        description a “character string” the represents the        file’s name and under “Filename” the       specific name of the file. 2. Press  “OK” to save or cancel to cancel the addition.</vt:lpstr>
      <vt:lpstr>Accessing A Previously Saved File Setting</vt:lpstr>
      <vt:lpstr>Deleting A Previously Saved File Setting</vt:lpstr>
      <vt:lpstr>Conclusion </vt:lpstr>
      <vt:lpstr>THE END</vt:lpstr>
    </vt:vector>
  </TitlesOfParts>
  <Company>Ventura County Clerk/Recorder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leel</dc:creator>
  <cp:lastModifiedBy>leel</cp:lastModifiedBy>
  <cp:revision>121</cp:revision>
  <dcterms:created xsi:type="dcterms:W3CDTF">2011-02-23T16:50:47Z</dcterms:created>
  <dcterms:modified xsi:type="dcterms:W3CDTF">2011-03-04T22:39:09Z</dcterms:modified>
</cp:coreProperties>
</file>