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8" r:id="rId2"/>
    <p:sldId id="284" r:id="rId3"/>
    <p:sldId id="327" r:id="rId4"/>
    <p:sldId id="320" r:id="rId5"/>
    <p:sldId id="318" r:id="rId6"/>
    <p:sldId id="340" r:id="rId7"/>
    <p:sldId id="347" r:id="rId8"/>
    <p:sldId id="323" r:id="rId9"/>
    <p:sldId id="334" r:id="rId10"/>
    <p:sldId id="319" r:id="rId11"/>
    <p:sldId id="326" r:id="rId12"/>
    <p:sldId id="335" r:id="rId13"/>
    <p:sldId id="329" r:id="rId14"/>
    <p:sldId id="343" r:id="rId15"/>
    <p:sldId id="342" r:id="rId16"/>
    <p:sldId id="344" r:id="rId17"/>
    <p:sldId id="330" r:id="rId18"/>
    <p:sldId id="345" r:id="rId19"/>
    <p:sldId id="336" r:id="rId20"/>
    <p:sldId id="337" r:id="rId21"/>
    <p:sldId id="338" r:id="rId22"/>
    <p:sldId id="331" r:id="rId23"/>
    <p:sldId id="332" r:id="rId24"/>
    <p:sldId id="307" r:id="rId25"/>
    <p:sldId id="346" r:id="rId26"/>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5">
          <p15:clr>
            <a:srgbClr val="A4A3A4"/>
          </p15:clr>
        </p15:guide>
        <p15:guide id="2" orient="horz" pos="691">
          <p15:clr>
            <a:srgbClr val="A4A3A4"/>
          </p15:clr>
        </p15:guide>
        <p15:guide id="3" orient="horz" pos="1880">
          <p15:clr>
            <a:srgbClr val="A4A3A4"/>
          </p15:clr>
        </p15:guide>
        <p15:guide id="4" pos="5475">
          <p15:clr>
            <a:srgbClr val="A4A3A4"/>
          </p15:clr>
        </p15:guide>
        <p15:guide id="5" pos="7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510F"/>
    <a:srgbClr val="E25D2B"/>
    <a:srgbClr val="DD5C21"/>
    <a:srgbClr val="DE602B"/>
    <a:srgbClr val="F25F24"/>
    <a:srgbClr val="F25110"/>
    <a:srgbClr val="EE6A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095" autoAdjust="0"/>
  </p:normalViewPr>
  <p:slideViewPr>
    <p:cSldViewPr snapToGrid="0" snapToObjects="1">
      <p:cViewPr varScale="1">
        <p:scale>
          <a:sx n="90" d="100"/>
          <a:sy n="90" d="100"/>
        </p:scale>
        <p:origin x="1195" y="58"/>
      </p:cViewPr>
      <p:guideLst>
        <p:guide orient="horz" pos="4035"/>
        <p:guide orient="horz" pos="691"/>
        <p:guide orient="horz" pos="1880"/>
        <p:guide pos="5475"/>
        <p:guide pos="78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47A5817-1229-49C9-9378-728A786B3D68}" type="datetimeFigureOut">
              <a:rPr lang="en-US"/>
              <a:pPr>
                <a:defRPr/>
              </a:pPr>
              <a:t>1/31/2018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679C4C5-4E31-49A4-8922-0BCB607DB207}" type="slidenum">
              <a:rPr lang="en-US"/>
              <a:pPr>
                <a:defRPr/>
              </a:pPr>
              <a:t>‹#›</a:t>
            </a:fld>
            <a:endParaRPr lang="en-US"/>
          </a:p>
        </p:txBody>
      </p:sp>
    </p:spTree>
    <p:extLst>
      <p:ext uri="{BB962C8B-B14F-4D97-AF65-F5344CB8AC3E}">
        <p14:creationId xmlns:p14="http://schemas.microsoft.com/office/powerpoint/2010/main" val="35260507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3F70342-C7C4-4A7F-A8DD-09A089069E0D}" type="datetimeFigureOut">
              <a:rPr lang="en-US"/>
              <a:pPr>
                <a:defRPr/>
              </a:pPr>
              <a:t>1/31/2018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C5F3621-B0B5-4BDA-878A-239663C2F750}" type="slidenum">
              <a:rPr lang="en-US"/>
              <a:pPr>
                <a:defRPr/>
              </a:pPr>
              <a:t>‹#›</a:t>
            </a:fld>
            <a:endParaRPr lang="en-US"/>
          </a:p>
        </p:txBody>
      </p:sp>
    </p:spTree>
    <p:extLst>
      <p:ext uri="{BB962C8B-B14F-4D97-AF65-F5344CB8AC3E}">
        <p14:creationId xmlns:p14="http://schemas.microsoft.com/office/powerpoint/2010/main" val="207279727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Intro of myself.</a:t>
            </a:r>
            <a:r>
              <a:rPr lang="en-US" baseline="0" dirty="0" smtClean="0"/>
              <a:t> </a:t>
            </a:r>
            <a:endParaRPr lang="en-US" dirty="0" smtClean="0"/>
          </a:p>
          <a:p>
            <a:r>
              <a:rPr lang="en-US" dirty="0" smtClean="0"/>
              <a:t>- Pairs (1) voting rights work that will lower barriers to voting during this year’s critical 2016 elections</a:t>
            </a:r>
            <a:r>
              <a:rPr lang="en-US" baseline="0" dirty="0" smtClean="0"/>
              <a:t> with (2) civic engagement work that deepens Asian American communities’ investment in elections at the local level.</a:t>
            </a:r>
            <a:endParaRPr lang="en-US" dirty="0"/>
          </a:p>
        </p:txBody>
      </p:sp>
      <p:sp>
        <p:nvSpPr>
          <p:cNvPr id="4" name="Slide Number Placeholder 3"/>
          <p:cNvSpPr>
            <a:spLocks noGrp="1"/>
          </p:cNvSpPr>
          <p:nvPr>
            <p:ph type="sldNum" sz="quarter" idx="10"/>
          </p:nvPr>
        </p:nvSpPr>
        <p:spPr/>
        <p:txBody>
          <a:bodyPr/>
          <a:lstStyle/>
          <a:p>
            <a:pPr>
              <a:defRPr/>
            </a:pPr>
            <a:fld id="{8C5F3621-B0B5-4BDA-878A-239663C2F750}" type="slidenum">
              <a:rPr lang="en-US" smtClean="0"/>
              <a:pPr>
                <a:defRPr/>
              </a:pPr>
              <a:t>1</a:t>
            </a:fld>
            <a:endParaRPr lang="en-US"/>
          </a:p>
        </p:txBody>
      </p:sp>
    </p:spTree>
    <p:extLst>
      <p:ext uri="{BB962C8B-B14F-4D97-AF65-F5344CB8AC3E}">
        <p14:creationId xmlns:p14="http://schemas.microsoft.com/office/powerpoint/2010/main" val="39795178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10"/>
          <p:cNvSpPr/>
          <p:nvPr userDrawn="1"/>
        </p:nvSpPr>
        <p:spPr>
          <a:xfrm>
            <a:off x="0" y="0"/>
            <a:ext cx="9144000" cy="4800600"/>
          </a:xfrm>
          <a:prstGeom prst="rect">
            <a:avLst/>
          </a:prstGeom>
          <a:solidFill>
            <a:srgbClr val="EE6A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2510F"/>
              </a:solidFill>
            </a:endParaRPr>
          </a:p>
        </p:txBody>
      </p:sp>
      <p:pic>
        <p:nvPicPr>
          <p:cNvPr id="4" name="Picture 11" descr="AAAJ-Flame.png"/>
          <p:cNvPicPr>
            <a:picLocks noChangeAspect="1"/>
          </p:cNvPicPr>
          <p:nvPr userDrawn="1"/>
        </p:nvPicPr>
        <p:blipFill>
          <a:blip r:embed="rId2"/>
          <a:srcRect/>
          <a:stretch>
            <a:fillRect/>
          </a:stretch>
        </p:blipFill>
        <p:spPr bwMode="auto">
          <a:xfrm>
            <a:off x="0" y="-7938"/>
            <a:ext cx="5284788" cy="4818063"/>
          </a:xfrm>
          <a:prstGeom prst="rect">
            <a:avLst/>
          </a:prstGeom>
          <a:noFill/>
          <a:ln w="9525">
            <a:noFill/>
            <a:miter lim="800000"/>
            <a:headEnd/>
            <a:tailEnd/>
          </a:ln>
        </p:spPr>
      </p:pic>
      <p:pic>
        <p:nvPicPr>
          <p:cNvPr id="5" name="Picture 7" descr="ALC.jpg"/>
          <p:cNvPicPr>
            <a:picLocks noChangeAspect="1"/>
          </p:cNvPicPr>
          <p:nvPr userDrawn="1"/>
        </p:nvPicPr>
        <p:blipFill>
          <a:blip r:embed="rId3"/>
          <a:srcRect/>
          <a:stretch>
            <a:fillRect/>
          </a:stretch>
        </p:blipFill>
        <p:spPr bwMode="auto">
          <a:xfrm>
            <a:off x="881063" y="6270625"/>
            <a:ext cx="5486400" cy="481013"/>
          </a:xfrm>
          <a:prstGeom prst="rect">
            <a:avLst/>
          </a:prstGeom>
          <a:noFill/>
          <a:ln w="9525">
            <a:noFill/>
            <a:miter lim="800000"/>
            <a:headEnd/>
            <a:tailEnd/>
          </a:ln>
        </p:spPr>
      </p:pic>
      <p:sp>
        <p:nvSpPr>
          <p:cNvPr id="13" name="Title 1"/>
          <p:cNvSpPr>
            <a:spLocks noGrp="1"/>
          </p:cNvSpPr>
          <p:nvPr>
            <p:ph type="ctrTitle"/>
          </p:nvPr>
        </p:nvSpPr>
        <p:spPr>
          <a:xfrm>
            <a:off x="1143000" y="5127631"/>
            <a:ext cx="7577667" cy="727075"/>
          </a:xfrm>
          <a:prstGeom prst="rect">
            <a:avLst/>
          </a:prstGeom>
        </p:spPr>
        <p:txBody>
          <a:bodyPr>
            <a:normAutofit/>
          </a:bodyPr>
          <a:lstStyle>
            <a:lvl1pPr algn="l">
              <a:defRPr sz="2800">
                <a:solidFill>
                  <a:schemeClr val="tx1"/>
                </a:solidFill>
              </a:defRPr>
            </a:lvl1pPr>
          </a:lstStyle>
          <a:p>
            <a:r>
              <a:rPr lang="en-US" smtClean="0"/>
              <a:t>Click to edit Master 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endParaRPr lang="en-US"/>
          </a:p>
        </p:txBody>
      </p:sp>
      <p:sp>
        <p:nvSpPr>
          <p:cNvPr id="7" name="Slide Number Placeholder 5"/>
          <p:cNvSpPr>
            <a:spLocks noGrp="1"/>
          </p:cNvSpPr>
          <p:nvPr>
            <p:ph type="sldNum" sz="quarter" idx="11"/>
          </p:nvPr>
        </p:nvSpPr>
        <p:spPr>
          <a:xfrm>
            <a:off x="6662738" y="6338888"/>
            <a:ext cx="2133600" cy="365125"/>
          </a:xfrm>
          <a:prstGeom prst="rect">
            <a:avLst/>
          </a:prstGeom>
        </p:spPr>
        <p:txBody>
          <a:bodyPr/>
          <a:lstStyle>
            <a:lvl1pPr algn="r" fontAlgn="auto">
              <a:spcBef>
                <a:spcPts val="0"/>
              </a:spcBef>
              <a:spcAft>
                <a:spcPts val="0"/>
              </a:spcAft>
              <a:defRPr sz="1050">
                <a:solidFill>
                  <a:schemeClr val="accent1"/>
                </a:solidFill>
                <a:latin typeface="+mn-lt"/>
              </a:defRPr>
            </a:lvl1pPr>
          </a:lstStyle>
          <a:p>
            <a:pPr>
              <a:defRPr/>
            </a:pPr>
            <a:fld id="{B8E08565-D50E-4EB7-97DE-AAA10C40486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8"/>
          <p:cNvSpPr/>
          <p:nvPr userDrawn="1"/>
        </p:nvSpPr>
        <p:spPr>
          <a:xfrm>
            <a:off x="0" y="0"/>
            <a:ext cx="9144000" cy="13716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 name="Picture 10" descr="AAAJ-Flame.png"/>
          <p:cNvPicPr>
            <a:picLocks noChangeAspect="1"/>
          </p:cNvPicPr>
          <p:nvPr userDrawn="1"/>
        </p:nvPicPr>
        <p:blipFill>
          <a:blip r:embed="rId2"/>
          <a:srcRect/>
          <a:stretch>
            <a:fillRect/>
          </a:stretch>
        </p:blipFill>
        <p:spPr bwMode="auto">
          <a:xfrm>
            <a:off x="6546850" y="-155575"/>
            <a:ext cx="1682750" cy="1535113"/>
          </a:xfrm>
          <a:prstGeom prst="rect">
            <a:avLst/>
          </a:prstGeom>
          <a:noFill/>
          <a:ln w="9525">
            <a:noFill/>
            <a:miter lim="800000"/>
            <a:headEnd/>
            <a:tailEnd/>
          </a:ln>
        </p:spPr>
      </p:pic>
      <p:pic>
        <p:nvPicPr>
          <p:cNvPr id="9" name="Picture 11" descr="ALC.jpg"/>
          <p:cNvPicPr>
            <a:picLocks noChangeAspect="1"/>
          </p:cNvPicPr>
          <p:nvPr userDrawn="1"/>
        </p:nvPicPr>
        <p:blipFill>
          <a:blip r:embed="rId3"/>
          <a:srcRect/>
          <a:stretch>
            <a:fillRect/>
          </a:stretch>
        </p:blipFill>
        <p:spPr bwMode="auto">
          <a:xfrm>
            <a:off x="881063" y="6270625"/>
            <a:ext cx="5486400" cy="481013"/>
          </a:xfrm>
          <a:prstGeom prst="rect">
            <a:avLst/>
          </a:prstGeom>
          <a:noFill/>
          <a:ln w="9525">
            <a:noFill/>
            <a:miter lim="800000"/>
            <a:headEnd/>
            <a:tailEnd/>
          </a:ln>
        </p:spPr>
      </p:pic>
      <p:sp>
        <p:nvSpPr>
          <p:cNvPr id="3" name="Content Placeholder 2"/>
          <p:cNvSpPr>
            <a:spLocks noGrp="1"/>
          </p:cNvSpPr>
          <p:nvPr>
            <p:ph sz="half" idx="1"/>
          </p:nvPr>
        </p:nvSpPr>
        <p:spPr>
          <a:xfrm>
            <a:off x="1148288" y="2027778"/>
            <a:ext cx="3652312" cy="4034355"/>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148288" y="245533"/>
            <a:ext cx="7538512" cy="965194"/>
          </a:xfrm>
          <a:prstGeom prst="rect">
            <a:avLst/>
          </a:prstGeom>
        </p:spPr>
        <p:txBody>
          <a:bodyPr anchor="b"/>
          <a:lstStyle>
            <a:lvl1pPr>
              <a:defRPr>
                <a:solidFill>
                  <a:schemeClr val="bg1"/>
                </a:solidFill>
              </a:defRPr>
            </a:lvl1pPr>
          </a:lstStyle>
          <a:p>
            <a:r>
              <a:rPr lang="en-US" smtClean="0"/>
              <a:t>Click to edit Master title style</a:t>
            </a:r>
            <a:endParaRPr lang="en-US" dirty="0"/>
          </a:p>
        </p:txBody>
      </p:sp>
      <p:sp>
        <p:nvSpPr>
          <p:cNvPr id="14" name="Content Placeholder 2"/>
          <p:cNvSpPr>
            <a:spLocks noGrp="1"/>
          </p:cNvSpPr>
          <p:nvPr>
            <p:ph sz="half" idx="13"/>
          </p:nvPr>
        </p:nvSpPr>
        <p:spPr>
          <a:xfrm>
            <a:off x="5020733" y="2027778"/>
            <a:ext cx="3657600" cy="4034355"/>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ext Placeholder 15"/>
          <p:cNvSpPr>
            <a:spLocks noGrp="1"/>
          </p:cNvSpPr>
          <p:nvPr>
            <p:ph type="body" sz="quarter" idx="14"/>
          </p:nvPr>
        </p:nvSpPr>
        <p:spPr>
          <a:xfrm>
            <a:off x="1148289" y="1694142"/>
            <a:ext cx="3652312" cy="362459"/>
          </a:xfrm>
        </p:spPr>
        <p:txBody>
          <a:bodyPr anchor="b">
            <a:normAutofit/>
          </a:bodyPr>
          <a:lstStyle>
            <a:lvl1pPr marL="0" indent="0">
              <a:buNone/>
              <a:defRPr sz="1600" b="1"/>
            </a:lvl1pPr>
          </a:lstStyle>
          <a:p>
            <a:pPr lvl="0"/>
            <a:r>
              <a:rPr lang="en-US" smtClean="0"/>
              <a:t>Click to edit Master text styles</a:t>
            </a:r>
          </a:p>
        </p:txBody>
      </p:sp>
      <p:sp>
        <p:nvSpPr>
          <p:cNvPr id="17" name="Text Placeholder 15"/>
          <p:cNvSpPr>
            <a:spLocks noGrp="1"/>
          </p:cNvSpPr>
          <p:nvPr>
            <p:ph type="body" sz="quarter" idx="15"/>
          </p:nvPr>
        </p:nvSpPr>
        <p:spPr>
          <a:xfrm>
            <a:off x="5020733" y="1694142"/>
            <a:ext cx="3657600" cy="362459"/>
          </a:xfrm>
        </p:spPr>
        <p:txBody>
          <a:bodyPr anchor="b">
            <a:normAutofit/>
          </a:bodyPr>
          <a:lstStyle>
            <a:lvl1pPr marL="0" indent="0">
              <a:buNone/>
              <a:defRPr sz="1600" b="1"/>
            </a:lvl1pPr>
          </a:lstStyle>
          <a:p>
            <a:pPr lvl="0"/>
            <a:r>
              <a:rPr lang="en-US" smtClean="0"/>
              <a:t>Click to edit Master text styles</a:t>
            </a:r>
          </a:p>
        </p:txBody>
      </p:sp>
      <p:sp>
        <p:nvSpPr>
          <p:cNvPr id="11" name="Footer Placeholder 5"/>
          <p:cNvSpPr>
            <a:spLocks noGrp="1"/>
          </p:cNvSpPr>
          <p:nvPr>
            <p:ph type="ftr" sz="quarter" idx="16"/>
          </p:nvPr>
        </p:nvSpPr>
        <p:spPr/>
        <p:txBody>
          <a:bodyPr/>
          <a:lstStyle>
            <a:lvl1pPr>
              <a:defRPr/>
            </a:lvl1pPr>
          </a:lstStyle>
          <a:p>
            <a:pPr>
              <a:defRPr/>
            </a:pPr>
            <a:endParaRPr lang="en-US"/>
          </a:p>
        </p:txBody>
      </p:sp>
      <p:sp>
        <p:nvSpPr>
          <p:cNvPr id="12" name="Slide Number Placeholder 5"/>
          <p:cNvSpPr>
            <a:spLocks noGrp="1"/>
          </p:cNvSpPr>
          <p:nvPr>
            <p:ph type="sldNum" sz="quarter" idx="17"/>
          </p:nvPr>
        </p:nvSpPr>
        <p:spPr>
          <a:xfrm>
            <a:off x="6662738" y="6338888"/>
            <a:ext cx="2133600" cy="365125"/>
          </a:xfrm>
          <a:prstGeom prst="rect">
            <a:avLst/>
          </a:prstGeom>
        </p:spPr>
        <p:txBody>
          <a:bodyPr/>
          <a:lstStyle>
            <a:lvl1pPr algn="r" fontAlgn="auto">
              <a:spcBef>
                <a:spcPts val="0"/>
              </a:spcBef>
              <a:spcAft>
                <a:spcPts val="0"/>
              </a:spcAft>
              <a:defRPr sz="1050">
                <a:solidFill>
                  <a:schemeClr val="accent1"/>
                </a:solidFill>
                <a:latin typeface="+mn-lt"/>
              </a:defRPr>
            </a:lvl1pPr>
          </a:lstStyle>
          <a:p>
            <a:pPr>
              <a:defRPr/>
            </a:pPr>
            <a:fld id="{AC92EAB1-E9C1-4BBD-AA3A-5E2BD01252B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8"/>
          <p:cNvSpPr/>
          <p:nvPr userDrawn="1"/>
        </p:nvSpPr>
        <p:spPr>
          <a:xfrm>
            <a:off x="0" y="0"/>
            <a:ext cx="9144000" cy="13716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10" descr="AAAJ-Flame.png"/>
          <p:cNvPicPr>
            <a:picLocks noChangeAspect="1"/>
          </p:cNvPicPr>
          <p:nvPr userDrawn="1"/>
        </p:nvPicPr>
        <p:blipFill>
          <a:blip r:embed="rId2"/>
          <a:srcRect/>
          <a:stretch>
            <a:fillRect/>
          </a:stretch>
        </p:blipFill>
        <p:spPr bwMode="auto">
          <a:xfrm>
            <a:off x="6546850" y="-155575"/>
            <a:ext cx="1682750" cy="1535113"/>
          </a:xfrm>
          <a:prstGeom prst="rect">
            <a:avLst/>
          </a:prstGeom>
          <a:noFill/>
          <a:ln w="9525">
            <a:noFill/>
            <a:miter lim="800000"/>
            <a:headEnd/>
            <a:tailEnd/>
          </a:ln>
        </p:spPr>
      </p:pic>
      <p:pic>
        <p:nvPicPr>
          <p:cNvPr id="7" name="Picture 11" descr="ALC.jpg"/>
          <p:cNvPicPr>
            <a:picLocks noChangeAspect="1"/>
          </p:cNvPicPr>
          <p:nvPr userDrawn="1"/>
        </p:nvPicPr>
        <p:blipFill>
          <a:blip r:embed="rId3"/>
          <a:srcRect/>
          <a:stretch>
            <a:fillRect/>
          </a:stretch>
        </p:blipFill>
        <p:spPr bwMode="auto">
          <a:xfrm>
            <a:off x="881063" y="6270625"/>
            <a:ext cx="5486400" cy="481013"/>
          </a:xfrm>
          <a:prstGeom prst="rect">
            <a:avLst/>
          </a:prstGeom>
          <a:noFill/>
          <a:ln w="9525">
            <a:noFill/>
            <a:miter lim="800000"/>
            <a:headEnd/>
            <a:tailEnd/>
          </a:ln>
        </p:spPr>
      </p:pic>
      <p:sp>
        <p:nvSpPr>
          <p:cNvPr id="3" name="Content Placeholder 2"/>
          <p:cNvSpPr>
            <a:spLocks noGrp="1"/>
          </p:cNvSpPr>
          <p:nvPr>
            <p:ph sz="half" idx="1"/>
          </p:nvPr>
        </p:nvSpPr>
        <p:spPr>
          <a:xfrm>
            <a:off x="1148288" y="1748367"/>
            <a:ext cx="3652312" cy="4034355"/>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1148288" y="245533"/>
            <a:ext cx="7538512" cy="965194"/>
          </a:xfrm>
          <a:prstGeom prst="rect">
            <a:avLst/>
          </a:prstGeom>
        </p:spPr>
        <p:txBody>
          <a:bodyPr anchor="b"/>
          <a:lstStyle>
            <a:lvl1pPr>
              <a:defRPr>
                <a:solidFill>
                  <a:schemeClr val="bg1"/>
                </a:solidFill>
              </a:defRPr>
            </a:lvl1pPr>
          </a:lstStyle>
          <a:p>
            <a:r>
              <a:rPr lang="en-US" smtClean="0"/>
              <a:t>Click to edit Master title style</a:t>
            </a:r>
            <a:endParaRPr lang="en-US" dirty="0"/>
          </a:p>
        </p:txBody>
      </p:sp>
      <p:sp>
        <p:nvSpPr>
          <p:cNvPr id="14" name="Content Placeholder 2"/>
          <p:cNvSpPr>
            <a:spLocks noGrp="1"/>
          </p:cNvSpPr>
          <p:nvPr>
            <p:ph sz="half" idx="13"/>
          </p:nvPr>
        </p:nvSpPr>
        <p:spPr>
          <a:xfrm>
            <a:off x="5020733" y="1748367"/>
            <a:ext cx="3657600" cy="4034355"/>
          </a:xfr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5"/>
          <p:cNvSpPr>
            <a:spLocks noGrp="1"/>
          </p:cNvSpPr>
          <p:nvPr>
            <p:ph type="ftr" sz="quarter" idx="14"/>
          </p:nvPr>
        </p:nvSpPr>
        <p:spPr/>
        <p:txBody>
          <a:bodyPr/>
          <a:lstStyle>
            <a:lvl1pPr>
              <a:defRPr/>
            </a:lvl1pPr>
          </a:lstStyle>
          <a:p>
            <a:pPr>
              <a:defRPr/>
            </a:pPr>
            <a:endParaRPr lang="en-US"/>
          </a:p>
        </p:txBody>
      </p:sp>
      <p:sp>
        <p:nvSpPr>
          <p:cNvPr id="9" name="Slide Number Placeholder 5"/>
          <p:cNvSpPr>
            <a:spLocks noGrp="1"/>
          </p:cNvSpPr>
          <p:nvPr>
            <p:ph type="sldNum" sz="quarter" idx="15"/>
          </p:nvPr>
        </p:nvSpPr>
        <p:spPr>
          <a:xfrm>
            <a:off x="6662738" y="6338888"/>
            <a:ext cx="2133600" cy="365125"/>
          </a:xfrm>
          <a:prstGeom prst="rect">
            <a:avLst/>
          </a:prstGeom>
        </p:spPr>
        <p:txBody>
          <a:bodyPr/>
          <a:lstStyle>
            <a:lvl1pPr algn="r" fontAlgn="auto">
              <a:spcBef>
                <a:spcPts val="0"/>
              </a:spcBef>
              <a:spcAft>
                <a:spcPts val="0"/>
              </a:spcAft>
              <a:defRPr sz="1050">
                <a:solidFill>
                  <a:schemeClr val="accent1"/>
                </a:solidFill>
                <a:latin typeface="+mn-lt"/>
              </a:defRPr>
            </a:lvl1pPr>
          </a:lstStyle>
          <a:p>
            <a:pPr>
              <a:defRPr/>
            </a:pPr>
            <a:fld id="{E64357E4-AD32-4F57-9A14-3AAA94FD755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1371600"/>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6546922" y="-155575"/>
            <a:ext cx="1682607"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sAngeles.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77888" y="6261100"/>
            <a:ext cx="5486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8288" y="245533"/>
            <a:ext cx="7538512" cy="965194"/>
          </a:xfrm>
        </p:spPr>
        <p:txBody>
          <a:bodyPr anchor="b"/>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148288" y="1752606"/>
            <a:ext cx="7538512"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1"/>
          </p:nvPr>
        </p:nvSpPr>
        <p:spPr>
          <a:xfrm>
            <a:off x="6662738" y="6338888"/>
            <a:ext cx="2133600" cy="365125"/>
          </a:xfrm>
          <a:prstGeom prst="rect">
            <a:avLst/>
          </a:prstGeom>
        </p:spPr>
        <p:txBody>
          <a:bodyPr/>
          <a:lstStyle>
            <a:lvl1pPr algn="r" fontAlgn="auto">
              <a:spcBef>
                <a:spcPts val="0"/>
              </a:spcBef>
              <a:spcAft>
                <a:spcPts val="0"/>
              </a:spcAft>
              <a:defRPr sz="1050" smtClean="0">
                <a:solidFill>
                  <a:schemeClr val="accent1"/>
                </a:solidFill>
                <a:latin typeface="+mn-lt"/>
                <a:cs typeface="+mn-cs"/>
              </a:defRPr>
            </a:lvl1pPr>
          </a:lstStyle>
          <a:p>
            <a:pPr>
              <a:defRPr/>
            </a:pPr>
            <a:fld id="{B549941A-E8C9-4882-ADFE-BEFA476AC95D}" type="slidenum">
              <a:rPr lang="en-US">
                <a:solidFill>
                  <a:srgbClr val="EE6A29"/>
                </a:solidFill>
              </a:rPr>
              <a:pPr>
                <a:defRPr/>
              </a:pPr>
              <a:t>‹#›</a:t>
            </a:fld>
            <a:endParaRPr lang="en-US" dirty="0">
              <a:solidFill>
                <a:srgbClr val="EE6A29"/>
              </a:solidFill>
            </a:endParaRPr>
          </a:p>
        </p:txBody>
      </p:sp>
    </p:spTree>
    <p:extLst>
      <p:ext uri="{BB962C8B-B14F-4D97-AF65-F5344CB8AC3E}">
        <p14:creationId xmlns:p14="http://schemas.microsoft.com/office/powerpoint/2010/main" val="34033368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6" name="Picture 5"/>
          <p:cNvPicPr>
            <a:picLocks/>
          </p:cNvPicPr>
          <p:nvPr userDrawn="1"/>
        </p:nvPicPr>
        <p:blipFill>
          <a:blip r:embed="rId2"/>
          <a:stretch>
            <a:fillRect/>
          </a:stretch>
        </p:blipFill>
        <p:spPr>
          <a:xfrm>
            <a:off x="502112" y="626533"/>
            <a:ext cx="2322576" cy="877824"/>
          </a:xfrm>
          <a:prstGeom prst="rect">
            <a:avLst/>
          </a:prstGeom>
        </p:spPr>
      </p:pic>
      <p:sp>
        <p:nvSpPr>
          <p:cNvPr id="7" name="Rectangle 6"/>
          <p:cNvSpPr/>
          <p:nvPr userDrawn="1"/>
        </p:nvSpPr>
        <p:spPr>
          <a:xfrm>
            <a:off x="0" y="2060948"/>
            <a:ext cx="9144000" cy="4800600"/>
          </a:xfrm>
          <a:prstGeom prst="rect">
            <a:avLst/>
          </a:prstGeom>
          <a:solidFill>
            <a:srgbClr val="EE6A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2510F"/>
              </a:solidFill>
            </a:endParaRPr>
          </a:p>
        </p:txBody>
      </p:sp>
      <p:pic>
        <p:nvPicPr>
          <p:cNvPr id="8" name="Picture 7" descr="AAAJ-Flame.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1701209" y="2147505"/>
            <a:ext cx="5284244" cy="4818888"/>
          </a:xfrm>
          <a:prstGeom prst="rect">
            <a:avLst/>
          </a:prstGeom>
        </p:spPr>
      </p:pic>
      <p:sp>
        <p:nvSpPr>
          <p:cNvPr id="2" name="Title 1"/>
          <p:cNvSpPr>
            <a:spLocks noGrp="1"/>
          </p:cNvSpPr>
          <p:nvPr userDrawn="1">
            <p:ph type="ctrTitle"/>
          </p:nvPr>
        </p:nvSpPr>
        <p:spPr>
          <a:xfrm>
            <a:off x="1143000" y="3070225"/>
            <a:ext cx="7577667" cy="727075"/>
          </a:xfrm>
          <a:prstGeom prst="rect">
            <a:avLst/>
          </a:prstGeom>
        </p:spPr>
        <p:txBody>
          <a:bodyPr anchor="t">
            <a:normAutofit/>
          </a:bodyPr>
          <a:lstStyle>
            <a:lvl1pPr algn="l">
              <a:defRPr sz="3000">
                <a:solidFill>
                  <a:schemeClr val="bg1"/>
                </a:solidFill>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1155700" y="3568700"/>
            <a:ext cx="6400800" cy="571500"/>
          </a:xfrm>
        </p:spPr>
        <p:txBody>
          <a:bodyPr anchor="t">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userDrawn="1">
            <p:ph type="ftr" sz="quarter" idx="11"/>
          </p:nvPr>
        </p:nvSpPr>
        <p:spPr/>
        <p:txBody>
          <a:bodyPr/>
          <a:lstStyle/>
          <a:p>
            <a:endParaRPr lang="en-US"/>
          </a:p>
        </p:txBody>
      </p:sp>
      <p:sp>
        <p:nvSpPr>
          <p:cNvPr id="10" name="Subtitle 2"/>
          <p:cNvSpPr txBox="1">
            <a:spLocks/>
          </p:cNvSpPr>
          <p:nvPr userDrawn="1"/>
        </p:nvSpPr>
        <p:spPr>
          <a:xfrm>
            <a:off x="1155700" y="2911848"/>
            <a:ext cx="6400800" cy="275852"/>
          </a:xfrm>
          <a:prstGeom prst="rect">
            <a:avLst/>
          </a:prstGeom>
        </p:spPr>
        <p:txBody>
          <a:bodyPr vert="horz" lIns="91440" tIns="45720" rIns="91440" bIns="45720" rtlCol="0" anchor="t">
            <a:normAutofit/>
          </a:bodyPr>
          <a:lstStyle>
            <a:lvl1pPr marL="0" indent="0" algn="l" defTabSz="457200" rtl="0" eaLnBrk="1" latinLnBrk="0" hangingPunct="1">
              <a:spcBef>
                <a:spcPct val="20000"/>
              </a:spcBef>
              <a:buFont typeface="Arial"/>
              <a:buNone/>
              <a:defRPr sz="1800" kern="1200">
                <a:solidFill>
                  <a:schemeClr val="bg1"/>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1000" b="1" dirty="0"/>
          </a:p>
        </p:txBody>
      </p:sp>
      <p:sp>
        <p:nvSpPr>
          <p:cNvPr id="11" name="Date Placeholder 10"/>
          <p:cNvSpPr>
            <a:spLocks noGrp="1"/>
          </p:cNvSpPr>
          <p:nvPr userDrawn="1">
            <p:ph type="dt" sz="half" idx="13"/>
          </p:nvPr>
        </p:nvSpPr>
        <p:spPr>
          <a:xfrm>
            <a:off x="1165222" y="3914243"/>
            <a:ext cx="2133600" cy="365125"/>
          </a:xfrm>
          <a:prstGeom prst="rect">
            <a:avLst/>
          </a:prstGeom>
        </p:spPr>
        <p:txBody>
          <a:bodyPr/>
          <a:lstStyle>
            <a:lvl1pPr>
              <a:defRPr sz="1400">
                <a:solidFill>
                  <a:srgbClr val="FFFFFF"/>
                </a:solidFill>
              </a:defRPr>
            </a:lvl1pPr>
          </a:lstStyle>
          <a:p>
            <a:endParaRPr lang="en-US" dirty="0"/>
          </a:p>
        </p:txBody>
      </p:sp>
    </p:spTree>
    <p:extLst>
      <p:ext uri="{BB962C8B-B14F-4D97-AF65-F5344CB8AC3E}">
        <p14:creationId xmlns:p14="http://schemas.microsoft.com/office/powerpoint/2010/main" val="366272451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47763" y="358775"/>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147763" y="1600200"/>
            <a:ext cx="753903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7" r:id="rId5"/>
  </p:sldLayoutIdLst>
  <p:hf sldNum="0" hdr="0" ftr="0" dt="0"/>
  <p:txStyles>
    <p:titleStyle>
      <a:lvl1pPr algn="l" defTabSz="457200" rtl="0" eaLnBrk="0" fontAlgn="base" hangingPunct="0">
        <a:spcBef>
          <a:spcPct val="0"/>
        </a:spcBef>
        <a:spcAft>
          <a:spcPct val="0"/>
        </a:spcAft>
        <a:defRPr sz="2800" kern="1200">
          <a:solidFill>
            <a:schemeClr val="tx1"/>
          </a:solidFill>
          <a:latin typeface="+mj-lt"/>
          <a:ea typeface="+mj-ea"/>
          <a:cs typeface="+mj-cs"/>
        </a:defRPr>
      </a:lvl1pPr>
      <a:lvl2pPr algn="l" defTabSz="457200" rtl="0" eaLnBrk="0" fontAlgn="base" hangingPunct="0">
        <a:spcBef>
          <a:spcPct val="0"/>
        </a:spcBef>
        <a:spcAft>
          <a:spcPct val="0"/>
        </a:spcAft>
        <a:defRPr sz="2800">
          <a:solidFill>
            <a:schemeClr val="tx1"/>
          </a:solidFill>
          <a:latin typeface="Arial" charset="0"/>
        </a:defRPr>
      </a:lvl2pPr>
      <a:lvl3pPr algn="l" defTabSz="457200" rtl="0" eaLnBrk="0" fontAlgn="base" hangingPunct="0">
        <a:spcBef>
          <a:spcPct val="0"/>
        </a:spcBef>
        <a:spcAft>
          <a:spcPct val="0"/>
        </a:spcAft>
        <a:defRPr sz="2800">
          <a:solidFill>
            <a:schemeClr val="tx1"/>
          </a:solidFill>
          <a:latin typeface="Arial" charset="0"/>
        </a:defRPr>
      </a:lvl3pPr>
      <a:lvl4pPr algn="l" defTabSz="457200" rtl="0" eaLnBrk="0" fontAlgn="base" hangingPunct="0">
        <a:spcBef>
          <a:spcPct val="0"/>
        </a:spcBef>
        <a:spcAft>
          <a:spcPct val="0"/>
        </a:spcAft>
        <a:defRPr sz="2800">
          <a:solidFill>
            <a:schemeClr val="tx1"/>
          </a:solidFill>
          <a:latin typeface="Arial" charset="0"/>
        </a:defRPr>
      </a:lvl4pPr>
      <a:lvl5pPr algn="l" defTabSz="457200" rtl="0" eaLnBrk="0" fontAlgn="base" hangingPunct="0">
        <a:spcBef>
          <a:spcPct val="0"/>
        </a:spcBef>
        <a:spcAft>
          <a:spcPct val="0"/>
        </a:spcAft>
        <a:defRPr sz="2800">
          <a:solidFill>
            <a:schemeClr val="tx1"/>
          </a:solidFill>
          <a:latin typeface="Arial" charset="0"/>
        </a:defRPr>
      </a:lvl5pPr>
      <a:lvl6pPr marL="457200" algn="l" defTabSz="457200" rtl="0" fontAlgn="base">
        <a:spcBef>
          <a:spcPct val="0"/>
        </a:spcBef>
        <a:spcAft>
          <a:spcPct val="0"/>
        </a:spcAft>
        <a:defRPr sz="2800">
          <a:solidFill>
            <a:schemeClr val="tx1"/>
          </a:solidFill>
          <a:latin typeface="Arial" charset="0"/>
        </a:defRPr>
      </a:lvl6pPr>
      <a:lvl7pPr marL="914400" algn="l" defTabSz="457200" rtl="0" fontAlgn="base">
        <a:spcBef>
          <a:spcPct val="0"/>
        </a:spcBef>
        <a:spcAft>
          <a:spcPct val="0"/>
        </a:spcAft>
        <a:defRPr sz="2800">
          <a:solidFill>
            <a:schemeClr val="tx1"/>
          </a:solidFill>
          <a:latin typeface="Arial" charset="0"/>
        </a:defRPr>
      </a:lvl7pPr>
      <a:lvl8pPr marL="1371600" algn="l" defTabSz="457200" rtl="0" fontAlgn="base">
        <a:spcBef>
          <a:spcPct val="0"/>
        </a:spcBef>
        <a:spcAft>
          <a:spcPct val="0"/>
        </a:spcAft>
        <a:defRPr sz="2800">
          <a:solidFill>
            <a:schemeClr val="tx1"/>
          </a:solidFill>
          <a:latin typeface="Arial" charset="0"/>
        </a:defRPr>
      </a:lvl8pPr>
      <a:lvl9pPr marL="1828800" algn="l" defTabSz="457200" rtl="0" fontAlgn="base">
        <a:spcBef>
          <a:spcPct val="0"/>
        </a:spcBef>
        <a:spcAft>
          <a:spcPct val="0"/>
        </a:spcAft>
        <a:defRPr sz="2800">
          <a:solidFill>
            <a:schemeClr val="tx1"/>
          </a:solidFill>
          <a:latin typeface="Arial" charset="0"/>
        </a:defRPr>
      </a:lvl9pPr>
    </p:titleStyle>
    <p:bodyStyle>
      <a:lvl1pPr marL="119063" indent="-119063" algn="l" defTabSz="457200" rtl="0" eaLnBrk="0" fontAlgn="base" hangingPunct="0">
        <a:spcBef>
          <a:spcPct val="20000"/>
        </a:spcBef>
        <a:spcAft>
          <a:spcPct val="0"/>
        </a:spcAft>
        <a:buClr>
          <a:schemeClr val="accent1"/>
        </a:buClr>
        <a:buFont typeface="Arial" charset="0"/>
        <a:buChar char="•"/>
        <a:defRPr sz="1400" kern="1200">
          <a:solidFill>
            <a:schemeClr val="tx1"/>
          </a:solidFill>
          <a:latin typeface="+mn-lt"/>
          <a:ea typeface="+mn-ea"/>
          <a:cs typeface="+mn-cs"/>
        </a:defRPr>
      </a:lvl1pPr>
      <a:lvl2pPr marL="627063" indent="-169863" algn="l" defTabSz="457200" rtl="0" eaLnBrk="0" fontAlgn="base" hangingPunct="0">
        <a:spcBef>
          <a:spcPct val="20000"/>
        </a:spcBef>
        <a:spcAft>
          <a:spcPct val="0"/>
        </a:spcAft>
        <a:buClr>
          <a:schemeClr val="accent1"/>
        </a:buClr>
        <a:buFont typeface="Arial" charset="0"/>
        <a:buChar char="–"/>
        <a:defRPr sz="1400" kern="1200">
          <a:solidFill>
            <a:schemeClr val="tx1"/>
          </a:solidFill>
          <a:latin typeface="+mn-lt"/>
          <a:ea typeface="+mn-ea"/>
          <a:cs typeface="+mn-cs"/>
        </a:defRPr>
      </a:lvl2pPr>
      <a:lvl3pPr marL="1033463" indent="-119063" algn="l" defTabSz="457200" rtl="0" eaLnBrk="0" fontAlgn="base" hangingPunct="0">
        <a:spcBef>
          <a:spcPct val="20000"/>
        </a:spcBef>
        <a:spcAft>
          <a:spcPct val="0"/>
        </a:spcAft>
        <a:buClr>
          <a:schemeClr val="accent1"/>
        </a:buClr>
        <a:buFont typeface="Arial" charset="0"/>
        <a:buChar char="•"/>
        <a:defRPr sz="1400" kern="1200">
          <a:solidFill>
            <a:schemeClr val="tx1"/>
          </a:solidFill>
          <a:latin typeface="+mn-lt"/>
          <a:ea typeface="+mn-ea"/>
          <a:cs typeface="+mn-cs"/>
        </a:defRPr>
      </a:lvl3pPr>
      <a:lvl4pPr marL="1541463" indent="-169863" algn="l" defTabSz="457200" rtl="0" eaLnBrk="0" fontAlgn="base" hangingPunct="0">
        <a:spcBef>
          <a:spcPct val="20000"/>
        </a:spcBef>
        <a:spcAft>
          <a:spcPct val="0"/>
        </a:spcAft>
        <a:buClr>
          <a:schemeClr val="accent1"/>
        </a:buClr>
        <a:buFont typeface="Arial" charset="0"/>
        <a:buChar char="–"/>
        <a:defRPr sz="1400" kern="1200">
          <a:solidFill>
            <a:schemeClr val="tx1"/>
          </a:solidFill>
          <a:latin typeface="+mn-lt"/>
          <a:ea typeface="+mn-ea"/>
          <a:cs typeface="+mn-cs"/>
        </a:defRPr>
      </a:lvl4pPr>
      <a:lvl5pPr marL="1998663" indent="-119063" algn="l" defTabSz="457200" rtl="0" eaLnBrk="0" fontAlgn="base" hangingPunct="0">
        <a:spcBef>
          <a:spcPct val="20000"/>
        </a:spcBef>
        <a:spcAft>
          <a:spcPct val="0"/>
        </a:spcAft>
        <a:buClr>
          <a:schemeClr val="accent1"/>
        </a:buClr>
        <a:buFont typeface="Arial"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4"/>
          <p:cNvSpPr>
            <a:spLocks noGrp="1"/>
          </p:cNvSpPr>
          <p:nvPr>
            <p:ph type="ctrTitle"/>
          </p:nvPr>
        </p:nvSpPr>
        <p:spPr>
          <a:xfrm>
            <a:off x="313899" y="5145210"/>
            <a:ext cx="8133284" cy="727075"/>
          </a:xfrm>
        </p:spPr>
        <p:txBody>
          <a:bodyPr>
            <a:normAutofit fontScale="90000"/>
          </a:bodyPr>
          <a:lstStyle/>
          <a:p>
            <a:pPr eaLnBrk="1" hangingPunct="1"/>
            <a:r>
              <a:rPr lang="en-US" sz="3200" dirty="0" smtClean="0"/>
              <a:t>A Guide to AB 918 &amp; New Language Access Requirements in State Law</a:t>
            </a:r>
          </a:p>
        </p:txBody>
      </p:sp>
      <p:sp>
        <p:nvSpPr>
          <p:cNvPr id="3" name="Rectangle 2"/>
          <p:cNvSpPr/>
          <p:nvPr/>
        </p:nvSpPr>
        <p:spPr>
          <a:xfrm>
            <a:off x="655093" y="6209730"/>
            <a:ext cx="5759355" cy="6482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468974" y="6358272"/>
            <a:ext cx="6099489" cy="523220"/>
          </a:xfrm>
          <a:prstGeom prst="rect">
            <a:avLst/>
          </a:prstGeom>
          <a:noFill/>
        </p:spPr>
        <p:txBody>
          <a:bodyPr wrap="square" rtlCol="0">
            <a:spAutoFit/>
          </a:bodyPr>
          <a:lstStyle/>
          <a:p>
            <a:r>
              <a:rPr lang="en-US" sz="1400" dirty="0" smtClean="0"/>
              <a:t>Jonathan Stein</a:t>
            </a:r>
            <a:br>
              <a:rPr lang="en-US" sz="1400" dirty="0" smtClean="0"/>
            </a:br>
            <a:r>
              <a:rPr lang="en-US" sz="1400" dirty="0" smtClean="0"/>
              <a:t>Asian Americans Advancing Justice – Asian Law Caucus</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33" y="0"/>
            <a:ext cx="7538512" cy="965194"/>
          </a:xfrm>
        </p:spPr>
        <p:txBody>
          <a:bodyPr/>
          <a:lstStyle/>
          <a:p>
            <a:r>
              <a:rPr lang="en-US" sz="3600" dirty="0" smtClean="0"/>
              <a:t>Facsimile Ballot Requirements</a:t>
            </a:r>
            <a:endParaRPr lang="en-US" sz="3600" dirty="0"/>
          </a:p>
        </p:txBody>
      </p:sp>
      <p:sp>
        <p:nvSpPr>
          <p:cNvPr id="3" name="Content Placeholder 2"/>
          <p:cNvSpPr>
            <a:spLocks noGrp="1"/>
          </p:cNvSpPr>
          <p:nvPr>
            <p:ph idx="1"/>
          </p:nvPr>
        </p:nvSpPr>
        <p:spPr>
          <a:xfrm>
            <a:off x="633133" y="1752606"/>
            <a:ext cx="7538512" cy="4525963"/>
          </a:xfrm>
        </p:spPr>
        <p:txBody>
          <a:bodyPr/>
          <a:lstStyle/>
          <a:p>
            <a:pPr marL="231775" indent="-231775"/>
            <a:r>
              <a:rPr lang="en-US" sz="2400" dirty="0" smtClean="0"/>
              <a:t>In precincts where a LEP language minority community exceeds a 3% threshold, a facsimile ballot in the community’s language needs to be conspicuously posted in the polling place. </a:t>
            </a:r>
          </a:p>
          <a:p>
            <a:pPr marL="231775" indent="-231775">
              <a:buNone/>
            </a:pPr>
            <a:endParaRPr lang="en-US" sz="2400" dirty="0" smtClean="0"/>
          </a:p>
          <a:p>
            <a:pPr marL="231775" indent="-231775"/>
            <a:r>
              <a:rPr lang="en-US" sz="2400" dirty="0" smtClean="0"/>
              <a:t>Not changing.</a:t>
            </a:r>
            <a:br>
              <a:rPr lang="en-US" sz="2400" dirty="0" smtClean="0"/>
            </a:b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188" y="3702059"/>
            <a:ext cx="4307370" cy="2381890"/>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4457700" y="639726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344" y="0"/>
            <a:ext cx="7538512" cy="965194"/>
          </a:xfrm>
        </p:spPr>
        <p:txBody>
          <a:bodyPr/>
          <a:lstStyle/>
          <a:p>
            <a:r>
              <a:rPr lang="en-US" sz="3600" dirty="0" smtClean="0"/>
              <a:t>Bilingual Poll Worker Requirements</a:t>
            </a:r>
            <a:endParaRPr lang="en-US" sz="3600" dirty="0"/>
          </a:p>
        </p:txBody>
      </p:sp>
      <p:sp>
        <p:nvSpPr>
          <p:cNvPr id="3" name="Content Placeholder 2"/>
          <p:cNvSpPr>
            <a:spLocks noGrp="1"/>
          </p:cNvSpPr>
          <p:nvPr>
            <p:ph idx="1"/>
          </p:nvPr>
        </p:nvSpPr>
        <p:spPr>
          <a:xfrm>
            <a:off x="688444" y="1752606"/>
            <a:ext cx="7538512" cy="4525963"/>
          </a:xfrm>
        </p:spPr>
        <p:txBody>
          <a:bodyPr/>
          <a:lstStyle/>
          <a:p>
            <a:pPr marL="231775" indent="-231775"/>
            <a:r>
              <a:rPr lang="en-US" sz="2400" dirty="0" smtClean="0"/>
              <a:t>Elections officials needs to make “reasonable efforts” to recruit bilingual poll workers speaking 3% languages. </a:t>
            </a:r>
          </a:p>
          <a:p>
            <a:pPr marL="231775" indent="-231775"/>
            <a:r>
              <a:rPr lang="en-US" sz="2400" dirty="0" smtClean="0"/>
              <a:t>At least 14 days before an election, the elections official needs to make available a list of the precincts to which bilingual poll workers are appointed. </a:t>
            </a:r>
          </a:p>
          <a:p>
            <a:pPr marL="231775" indent="-231775">
              <a:buNone/>
            </a:pPr>
            <a:endParaRPr lang="en-US" sz="2400" dirty="0" smtClean="0"/>
          </a:p>
          <a:p>
            <a:pPr marL="231775" indent="-231775"/>
            <a:r>
              <a:rPr lang="en-US" sz="2400" dirty="0" smtClean="0"/>
              <a:t>Not changing. </a:t>
            </a:r>
            <a:endParaRPr lang="en-US" sz="2400" dirty="0"/>
          </a:p>
        </p:txBody>
      </p:sp>
      <p:sp>
        <p:nvSpPr>
          <p:cNvPr id="4" name="Rectangle 3"/>
          <p:cNvSpPr/>
          <p:nvPr/>
        </p:nvSpPr>
        <p:spPr>
          <a:xfrm>
            <a:off x="4457700" y="639726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43000" y="3070225"/>
            <a:ext cx="7577667" cy="1501775"/>
          </a:xfrm>
        </p:spPr>
        <p:txBody>
          <a:bodyPr>
            <a:normAutofit fontScale="90000"/>
          </a:bodyPr>
          <a:lstStyle/>
          <a:p>
            <a:r>
              <a:rPr lang="en-US" dirty="0" smtClean="0"/>
              <a:t>State Law Language Access Requirements</a:t>
            </a:r>
            <a:br>
              <a:rPr lang="en-US" dirty="0" smtClean="0"/>
            </a:br>
            <a:r>
              <a:rPr lang="en-US" sz="4600" u="sng" dirty="0" smtClean="0"/>
              <a:t>After</a:t>
            </a:r>
            <a:r>
              <a:rPr lang="en-US" sz="4600" dirty="0" smtClean="0"/>
              <a:t> AB 918</a:t>
            </a:r>
            <a:r>
              <a:rPr lang="en-US" dirty="0" smtClean="0"/>
              <a:t/>
            </a:r>
            <a:br>
              <a:rPr lang="en-US" dirty="0" smtClean="0"/>
            </a:br>
            <a:endParaRPr lang="en-US" dirty="0"/>
          </a:p>
        </p:txBody>
      </p:sp>
    </p:spTree>
  </p:cSld>
  <p:clrMapOvr>
    <a:masterClrMapping/>
  </p:clrMapOvr>
  <p:transition spd="med" advClick="0"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44" y="0"/>
            <a:ext cx="7538512" cy="965194"/>
          </a:xfrm>
        </p:spPr>
        <p:txBody>
          <a:bodyPr/>
          <a:lstStyle/>
          <a:p>
            <a:r>
              <a:rPr lang="en-US" sz="3200" dirty="0" smtClean="0"/>
              <a:t>Prior to Election Day – Facsimile Ballots</a:t>
            </a:r>
            <a:endParaRPr lang="en-US" sz="3200" dirty="0"/>
          </a:p>
        </p:txBody>
      </p:sp>
      <p:sp>
        <p:nvSpPr>
          <p:cNvPr id="3" name="Content Placeholder 2"/>
          <p:cNvSpPr>
            <a:spLocks noGrp="1"/>
          </p:cNvSpPr>
          <p:nvPr>
            <p:ph idx="1"/>
          </p:nvPr>
        </p:nvSpPr>
        <p:spPr>
          <a:xfrm>
            <a:off x="688444" y="1752606"/>
            <a:ext cx="7998356" cy="4525963"/>
          </a:xfrm>
        </p:spPr>
        <p:txBody>
          <a:bodyPr/>
          <a:lstStyle/>
          <a:p>
            <a:pPr marL="231775" indent="-231775"/>
            <a:r>
              <a:rPr lang="en-US" sz="2400" dirty="0" smtClean="0"/>
              <a:t>At least 14 days before an election, the county elections website must list all polling places online, including the languages of the facsimile ballots available at each, if any. (Sec. 14201(d).)</a:t>
            </a:r>
          </a:p>
          <a:p>
            <a:pPr marL="739775" lvl="1" indent="-231775"/>
            <a:r>
              <a:rPr lang="en-US" sz="2400" dirty="0" smtClean="0"/>
              <a:t>Text surrounding/explaining the list must be in English and any 3% language. </a:t>
            </a:r>
          </a:p>
          <a:p>
            <a:pPr marL="231775" indent="-231775"/>
            <a:r>
              <a:rPr lang="en-US" sz="2400" dirty="0" smtClean="0"/>
              <a:t>The county voter information guide must refer LEP voters to this information on the county elections website. (Sec. 14201(e).)</a:t>
            </a:r>
          </a:p>
          <a:p>
            <a:pPr marL="739775" lvl="1" indent="-231775"/>
            <a:r>
              <a:rPr lang="en-US" sz="2400" dirty="0" smtClean="0"/>
              <a:t>The text in the voter information guide must be in English and any 3% language. </a:t>
            </a:r>
          </a:p>
        </p:txBody>
      </p:sp>
      <p:sp>
        <p:nvSpPr>
          <p:cNvPr id="4" name="Rectangle 3"/>
          <p:cNvSpPr/>
          <p:nvPr/>
        </p:nvSpPr>
        <p:spPr>
          <a:xfrm>
            <a:off x="4457700" y="639726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44" y="0"/>
            <a:ext cx="7538512" cy="965194"/>
          </a:xfrm>
        </p:spPr>
        <p:txBody>
          <a:bodyPr/>
          <a:lstStyle/>
          <a:p>
            <a:r>
              <a:rPr lang="en-US" sz="3200" dirty="0" smtClean="0"/>
              <a:t>Prior to Election Day – Vote-by-Mail</a:t>
            </a:r>
            <a:endParaRPr lang="en-US" sz="3200" dirty="0"/>
          </a:p>
        </p:txBody>
      </p:sp>
      <p:sp>
        <p:nvSpPr>
          <p:cNvPr id="3" name="Content Placeholder 2"/>
          <p:cNvSpPr>
            <a:spLocks noGrp="1"/>
          </p:cNvSpPr>
          <p:nvPr>
            <p:ph idx="1"/>
          </p:nvPr>
        </p:nvSpPr>
        <p:spPr>
          <a:xfrm>
            <a:off x="688444" y="1752606"/>
            <a:ext cx="7998356" cy="4525963"/>
          </a:xfrm>
        </p:spPr>
        <p:txBody>
          <a:bodyPr/>
          <a:lstStyle/>
          <a:p>
            <a:pPr marL="231775" indent="-231775"/>
            <a:r>
              <a:rPr lang="en-US" sz="2400" dirty="0" smtClean="0"/>
              <a:t>A vote-by-mail voter may request a facsimile ballot be sent to him/her if the voter lives in a covered precinct. (Sec. 13400(a).) </a:t>
            </a:r>
          </a:p>
          <a:p>
            <a:pPr marL="682625" lvl="1" indent="-225425"/>
            <a:r>
              <a:rPr lang="en-US" sz="2400" dirty="0" smtClean="0"/>
              <a:t>The request maybe submitted by phone, mail, online, or when requesting a vote-by-mail ballot. </a:t>
            </a:r>
          </a:p>
          <a:p>
            <a:pPr marL="682625" lvl="1" indent="-225425"/>
            <a:r>
              <a:rPr lang="en-US" sz="2400" dirty="0" smtClean="0"/>
              <a:t>Facsimile may be sent to voter via mail or email.</a:t>
            </a:r>
          </a:p>
          <a:p>
            <a:pPr marL="682625" lvl="1" indent="-225425"/>
            <a:r>
              <a:rPr lang="en-US" sz="2400" dirty="0" smtClean="0"/>
              <a:t>Requested facsimile ballots must be prepared no later than 10 days before Election Day. </a:t>
            </a:r>
          </a:p>
          <a:p>
            <a:pPr marL="682625" lvl="1" indent="-225425"/>
            <a:r>
              <a:rPr lang="en-US" sz="2400" dirty="0" smtClean="0"/>
              <a:t>Any request submitted within the week before Election Day can be rejected.</a:t>
            </a:r>
            <a:endParaRPr lang="en-US" sz="2400" dirty="0"/>
          </a:p>
        </p:txBody>
      </p:sp>
      <p:sp>
        <p:nvSpPr>
          <p:cNvPr id="4" name="Rectangle 3"/>
          <p:cNvSpPr/>
          <p:nvPr/>
        </p:nvSpPr>
        <p:spPr>
          <a:xfrm>
            <a:off x="4457700" y="639726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44" y="0"/>
            <a:ext cx="7538512" cy="965194"/>
          </a:xfrm>
        </p:spPr>
        <p:txBody>
          <a:bodyPr/>
          <a:lstStyle/>
          <a:p>
            <a:r>
              <a:rPr lang="en-US" sz="3200" dirty="0" smtClean="0"/>
              <a:t>Prior to Election Day – Bilingual PW</a:t>
            </a:r>
            <a:endParaRPr lang="en-US" sz="3200" dirty="0"/>
          </a:p>
        </p:txBody>
      </p:sp>
      <p:sp>
        <p:nvSpPr>
          <p:cNvPr id="3" name="Content Placeholder 2"/>
          <p:cNvSpPr>
            <a:spLocks noGrp="1"/>
          </p:cNvSpPr>
          <p:nvPr>
            <p:ph idx="1"/>
          </p:nvPr>
        </p:nvSpPr>
        <p:spPr>
          <a:xfrm>
            <a:off x="688444" y="1752606"/>
            <a:ext cx="7998356" cy="4525963"/>
          </a:xfrm>
        </p:spPr>
        <p:txBody>
          <a:bodyPr/>
          <a:lstStyle/>
          <a:p>
            <a:pPr marL="231775" indent="-231775"/>
            <a:r>
              <a:rPr lang="en-US" sz="2400" dirty="0" smtClean="0"/>
              <a:t>Counties must still make “reasonable efforts” to recruit bilingual poll workers to staff polling places exceeding the 3% threshold. </a:t>
            </a:r>
            <a:r>
              <a:rPr lang="en-US" sz="2400" u="sng" dirty="0" smtClean="0"/>
              <a:t>No change.</a:t>
            </a:r>
          </a:p>
          <a:p>
            <a:pPr marL="231775" indent="-231775"/>
            <a:r>
              <a:rPr lang="en-US" sz="2400" dirty="0" smtClean="0"/>
              <a:t>At least 14 days before an election, counties must still make available a list of the precincts to which bilingual poll workers are appointed. </a:t>
            </a:r>
            <a:r>
              <a:rPr lang="en-US" sz="2400" u="sng" dirty="0" smtClean="0"/>
              <a:t>No change.</a:t>
            </a:r>
            <a:r>
              <a:rPr lang="en-US" sz="2400" dirty="0" smtClean="0"/>
              <a:t> </a:t>
            </a:r>
          </a:p>
          <a:p>
            <a:pPr marL="231775" indent="-231775"/>
            <a:r>
              <a:rPr lang="en-US" sz="2400" dirty="0" smtClean="0"/>
              <a:t>Poll workers must be trained on the purpose and proper handling of facsimile ballots. (Sec. 14201(c)(1).)</a:t>
            </a:r>
          </a:p>
        </p:txBody>
      </p:sp>
      <p:sp>
        <p:nvSpPr>
          <p:cNvPr id="4" name="Rectangle 3"/>
          <p:cNvSpPr/>
          <p:nvPr/>
        </p:nvSpPr>
        <p:spPr>
          <a:xfrm>
            <a:off x="4457700" y="639726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44" y="0"/>
            <a:ext cx="7538512" cy="965194"/>
          </a:xfrm>
        </p:spPr>
        <p:txBody>
          <a:bodyPr/>
          <a:lstStyle/>
          <a:p>
            <a:r>
              <a:rPr lang="en-US" sz="3200" dirty="0" smtClean="0"/>
              <a:t>Prior to Election Day – Other</a:t>
            </a:r>
            <a:endParaRPr lang="en-US" sz="3200" dirty="0"/>
          </a:p>
        </p:txBody>
      </p:sp>
      <p:sp>
        <p:nvSpPr>
          <p:cNvPr id="3" name="Content Placeholder 2"/>
          <p:cNvSpPr>
            <a:spLocks noGrp="1"/>
          </p:cNvSpPr>
          <p:nvPr>
            <p:ph idx="1"/>
          </p:nvPr>
        </p:nvSpPr>
        <p:spPr>
          <a:xfrm>
            <a:off x="688444" y="1752606"/>
            <a:ext cx="7998356" cy="4525963"/>
          </a:xfrm>
        </p:spPr>
        <p:txBody>
          <a:bodyPr/>
          <a:lstStyle/>
          <a:p>
            <a:pPr marL="231775" indent="-231775"/>
            <a:r>
              <a:rPr lang="en-US" sz="2400" dirty="0" smtClean="0"/>
              <a:t>County elections website and voter information guide must inform LEP voters they can bring an assister to help them vote. (Sec. 14201(e).)</a:t>
            </a:r>
          </a:p>
          <a:p>
            <a:pPr marL="739775" lvl="1" indent="-231775"/>
            <a:r>
              <a:rPr lang="en-US" sz="2400" dirty="0" smtClean="0"/>
              <a:t>Must be in all Section 203 languages and all 3% languages. </a:t>
            </a:r>
          </a:p>
        </p:txBody>
      </p:sp>
      <p:sp>
        <p:nvSpPr>
          <p:cNvPr id="4" name="Rectangle 3"/>
          <p:cNvSpPr/>
          <p:nvPr/>
        </p:nvSpPr>
        <p:spPr>
          <a:xfrm>
            <a:off x="4457700" y="639726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44" y="0"/>
            <a:ext cx="7538512" cy="965194"/>
          </a:xfrm>
        </p:spPr>
        <p:txBody>
          <a:bodyPr/>
          <a:lstStyle/>
          <a:p>
            <a:r>
              <a:rPr lang="en-US" sz="3600" dirty="0" smtClean="0"/>
              <a:t>On Election Day – Facsimile Ballots	</a:t>
            </a:r>
            <a:endParaRPr lang="en-US" sz="3600" dirty="0"/>
          </a:p>
        </p:txBody>
      </p:sp>
      <p:sp>
        <p:nvSpPr>
          <p:cNvPr id="3" name="Content Placeholder 2"/>
          <p:cNvSpPr>
            <a:spLocks noGrp="1"/>
          </p:cNvSpPr>
          <p:nvPr>
            <p:ph idx="1"/>
          </p:nvPr>
        </p:nvSpPr>
        <p:spPr>
          <a:xfrm>
            <a:off x="504345" y="1752606"/>
            <a:ext cx="7538512" cy="4525963"/>
          </a:xfrm>
        </p:spPr>
        <p:txBody>
          <a:bodyPr/>
          <a:lstStyle/>
          <a:p>
            <a:pPr marL="231775" indent="-231775"/>
            <a:r>
              <a:rPr lang="en-US" sz="2400" dirty="0" smtClean="0"/>
              <a:t>Number of facsimile ballots at polling places:</a:t>
            </a:r>
          </a:p>
          <a:p>
            <a:pPr marL="682625" lvl="1" indent="-225425"/>
            <a:r>
              <a:rPr lang="en-US" sz="2400" dirty="0" smtClean="0"/>
              <a:t>One facsimile conspicuously posted. </a:t>
            </a:r>
            <a:r>
              <a:rPr lang="en-US" sz="2400" u="sng" dirty="0" smtClean="0"/>
              <a:t>No change.</a:t>
            </a:r>
          </a:p>
          <a:p>
            <a:pPr marL="682625" lvl="1" indent="-225425"/>
            <a:r>
              <a:rPr lang="en-US" sz="2400" dirty="0" smtClean="0"/>
              <a:t>One must be available for voters to take into the voting booth to be used as a reference, a/k/a in some loose leaf format. (Sec. 14201(b)(1).)</a:t>
            </a:r>
          </a:p>
          <a:p>
            <a:pPr marL="682625" lvl="1" indent="-225425"/>
            <a:r>
              <a:rPr lang="en-US" sz="2400" dirty="0" smtClean="0"/>
              <a:t>Where the language minority group exceeds 20%, two more facsimiles must be available in loose leaf format. (Sec. 14201(b)(2).)</a:t>
            </a:r>
          </a:p>
        </p:txBody>
      </p:sp>
      <p:sp>
        <p:nvSpPr>
          <p:cNvPr id="4" name="Rectangle 3"/>
          <p:cNvSpPr/>
          <p:nvPr/>
        </p:nvSpPr>
        <p:spPr>
          <a:xfrm>
            <a:off x="4457700" y="639726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44" y="0"/>
            <a:ext cx="7538512" cy="965194"/>
          </a:xfrm>
        </p:spPr>
        <p:txBody>
          <a:bodyPr/>
          <a:lstStyle/>
          <a:p>
            <a:r>
              <a:rPr lang="en-US" sz="3600" dirty="0" smtClean="0"/>
              <a:t>On Election Day – Facsimile Ballots	</a:t>
            </a:r>
            <a:endParaRPr lang="en-US" sz="3600" dirty="0"/>
          </a:p>
        </p:txBody>
      </p:sp>
      <p:sp>
        <p:nvSpPr>
          <p:cNvPr id="3" name="Content Placeholder 2"/>
          <p:cNvSpPr>
            <a:spLocks noGrp="1"/>
          </p:cNvSpPr>
          <p:nvPr>
            <p:ph idx="1"/>
          </p:nvPr>
        </p:nvSpPr>
        <p:spPr>
          <a:xfrm>
            <a:off x="504345" y="1752606"/>
            <a:ext cx="7538512" cy="4525963"/>
          </a:xfrm>
        </p:spPr>
        <p:txBody>
          <a:bodyPr/>
          <a:lstStyle/>
          <a:p>
            <a:pPr marL="231775" indent="-231775"/>
            <a:r>
              <a:rPr lang="en-US" sz="2400" dirty="0" smtClean="0"/>
              <a:t>A sign must be posted near index of registration informing voters of presence of facsimile ballots. (Sec. 14201(c)(3).)</a:t>
            </a:r>
          </a:p>
          <a:p>
            <a:pPr marL="739775" lvl="1" indent="-231775"/>
            <a:r>
              <a:rPr lang="en-US" sz="2400" dirty="0" smtClean="0"/>
              <a:t>Sign must be in English and any 3% languages relevant to that polling place. </a:t>
            </a:r>
          </a:p>
          <a:p>
            <a:pPr marL="231775" lvl="1" indent="-231775">
              <a:buFont typeface="Arial" charset="0"/>
              <a:buChar char="•"/>
            </a:pPr>
            <a:r>
              <a:rPr lang="en-US" sz="2400" dirty="0" smtClean="0"/>
              <a:t>If a voter requests a facsimile that is available, poll worker must provide. (Sec. 14201(c)(2).)</a:t>
            </a:r>
          </a:p>
          <a:p>
            <a:pPr marL="231775" indent="-231775"/>
            <a:r>
              <a:rPr lang="en-US" sz="2400" u="sng" dirty="0" smtClean="0"/>
              <a:t>Optional</a:t>
            </a:r>
            <a:r>
              <a:rPr lang="en-US" sz="2400" dirty="0" smtClean="0"/>
              <a:t>: Counties may replace facsimiles with translated, votable ballots. If they do so, they are freed of several requirements of Section 14201. (Sec. 14201(g)(2).)</a:t>
            </a:r>
          </a:p>
          <a:p>
            <a:pPr lvl="1"/>
            <a:endParaRPr lang="en-US" sz="2400" dirty="0"/>
          </a:p>
        </p:txBody>
      </p:sp>
      <p:sp>
        <p:nvSpPr>
          <p:cNvPr id="4" name="Rectangle 3"/>
          <p:cNvSpPr/>
          <p:nvPr/>
        </p:nvSpPr>
        <p:spPr>
          <a:xfrm>
            <a:off x="4457700" y="639726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24" y="0"/>
            <a:ext cx="7538512" cy="965194"/>
          </a:xfrm>
        </p:spPr>
        <p:txBody>
          <a:bodyPr/>
          <a:lstStyle/>
          <a:p>
            <a:r>
              <a:rPr lang="en-US" sz="3200" dirty="0" smtClean="0"/>
              <a:t>On Election Day – Bilingual Poll Workers</a:t>
            </a:r>
            <a:endParaRPr lang="en-US" sz="3200" dirty="0"/>
          </a:p>
        </p:txBody>
      </p:sp>
      <p:sp>
        <p:nvSpPr>
          <p:cNvPr id="3" name="Content Placeholder 2"/>
          <p:cNvSpPr>
            <a:spLocks noGrp="1"/>
          </p:cNvSpPr>
          <p:nvPr>
            <p:ph idx="1"/>
          </p:nvPr>
        </p:nvSpPr>
        <p:spPr>
          <a:xfrm>
            <a:off x="688444" y="1752606"/>
            <a:ext cx="7538512" cy="4525963"/>
          </a:xfrm>
        </p:spPr>
        <p:txBody>
          <a:bodyPr/>
          <a:lstStyle/>
          <a:p>
            <a:pPr marL="231775" indent="-231775"/>
            <a:r>
              <a:rPr lang="en-US" sz="2400" dirty="0" smtClean="0"/>
              <a:t>Bilingual poll workers must wear something that identifies their language skills (e.g. name tag, button, etc.). (Sec. 12303(c)(3).)</a:t>
            </a:r>
          </a:p>
          <a:p>
            <a:pPr marL="231775" indent="-231775"/>
            <a:r>
              <a:rPr lang="en-US" sz="2400" dirty="0" smtClean="0"/>
              <a:t>Sign must be posted indicating the languages other than English that are spoken by the poll workers, if any. (Sec. 14200(g).)</a:t>
            </a:r>
          </a:p>
          <a:p>
            <a:pPr lvl="1"/>
            <a:endParaRPr lang="en-US" sz="2400" dirty="0"/>
          </a:p>
        </p:txBody>
      </p:sp>
      <p:sp>
        <p:nvSpPr>
          <p:cNvPr id="4" name="Rectangle 3"/>
          <p:cNvSpPr/>
          <p:nvPr/>
        </p:nvSpPr>
        <p:spPr>
          <a:xfrm>
            <a:off x="4457700" y="639726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185" y="505364"/>
            <a:ext cx="7925508" cy="514691"/>
          </a:xfrm>
        </p:spPr>
        <p:txBody>
          <a:bodyPr/>
          <a:lstStyle/>
          <a:p>
            <a:r>
              <a:rPr lang="en-US" sz="4000" dirty="0" smtClean="0"/>
              <a:t>The Future Is Now</a:t>
            </a:r>
            <a:endParaRPr lang="en-US" sz="4000" dirty="0"/>
          </a:p>
        </p:txBody>
      </p:sp>
      <p:sp>
        <p:nvSpPr>
          <p:cNvPr id="4" name="Slide Number Placeholder 3"/>
          <p:cNvSpPr>
            <a:spLocks noGrp="1"/>
          </p:cNvSpPr>
          <p:nvPr>
            <p:ph type="sldNum" sz="quarter" idx="11"/>
          </p:nvPr>
        </p:nvSpPr>
        <p:spPr/>
        <p:txBody>
          <a:bodyPr/>
          <a:lstStyle/>
          <a:p>
            <a:pPr>
              <a:defRPr/>
            </a:pPr>
            <a:fld id="{933632AD-DCDA-4A1B-A493-9921F9B70A1A}" type="slidenum">
              <a:rPr lang="en-US" smtClean="0"/>
              <a:pPr>
                <a:defRPr/>
              </a:pPr>
              <a:t>2</a:t>
            </a:fld>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37094486"/>
              </p:ext>
            </p:extLst>
          </p:nvPr>
        </p:nvGraphicFramePr>
        <p:xfrm>
          <a:off x="761292" y="1976366"/>
          <a:ext cx="7539036" cy="3580519"/>
        </p:xfrm>
        <a:graphic>
          <a:graphicData uri="http://schemas.openxmlformats.org/drawingml/2006/table">
            <a:tbl>
              <a:tblPr firstRow="1" bandRow="1">
                <a:tableStyleId>{5C22544A-7EE6-4342-B048-85BDC9FD1C3A}</a:tableStyleId>
              </a:tblPr>
              <a:tblGrid>
                <a:gridCol w="2513012"/>
                <a:gridCol w="2513012"/>
                <a:gridCol w="2513012"/>
              </a:tblGrid>
              <a:tr h="547574">
                <a:tc>
                  <a:txBody>
                    <a:bodyPr/>
                    <a:lstStyle/>
                    <a:p>
                      <a:pPr algn="l"/>
                      <a:endParaRPr lang="en-US" dirty="0" smtClean="0"/>
                    </a:p>
                    <a:p>
                      <a:pPr algn="l"/>
                      <a:endParaRPr lang="en-US" dirty="0" smtClean="0"/>
                    </a:p>
                  </a:txBody>
                  <a:tcPr anchor="ctr"/>
                </a:tc>
                <a:tc>
                  <a:txBody>
                    <a:bodyPr/>
                    <a:lstStyle/>
                    <a:p>
                      <a:pPr algn="ctr"/>
                      <a:r>
                        <a:rPr lang="en-US" dirty="0" smtClean="0"/>
                        <a:t>CA Latinos</a:t>
                      </a:r>
                      <a:endParaRPr lang="en-US" dirty="0"/>
                    </a:p>
                  </a:txBody>
                  <a:tcPr anchor="ctr"/>
                </a:tc>
                <a:tc>
                  <a:txBody>
                    <a:bodyPr/>
                    <a:lstStyle/>
                    <a:p>
                      <a:pPr algn="ctr"/>
                      <a:r>
                        <a:rPr lang="en-US" dirty="0" smtClean="0"/>
                        <a:t>CA Asian Americans</a:t>
                      </a:r>
                      <a:endParaRPr lang="en-US" dirty="0"/>
                    </a:p>
                  </a:txBody>
                  <a:tcPr anchor="ctr"/>
                </a:tc>
              </a:tr>
              <a:tr h="745879">
                <a:tc>
                  <a:txBody>
                    <a:bodyPr/>
                    <a:lstStyle/>
                    <a:p>
                      <a:pPr algn="l"/>
                      <a:r>
                        <a:rPr lang="en-US" dirty="0" smtClean="0"/>
                        <a:t>Population</a:t>
                      </a:r>
                    </a:p>
                  </a:txBody>
                  <a:tcPr anchor="ctr"/>
                </a:tc>
                <a:tc>
                  <a:txBody>
                    <a:bodyPr/>
                    <a:lstStyle/>
                    <a:p>
                      <a:pPr algn="ctr"/>
                      <a:r>
                        <a:rPr lang="en-US" sz="2400" dirty="0" smtClean="0"/>
                        <a:t>15.3 million</a:t>
                      </a:r>
                      <a:endParaRPr lang="en-US" sz="2400" dirty="0"/>
                    </a:p>
                  </a:txBody>
                  <a:tcPr anchor="ctr"/>
                </a:tc>
                <a:tc>
                  <a:txBody>
                    <a:bodyPr/>
                    <a:lstStyle/>
                    <a:p>
                      <a:pPr algn="ctr"/>
                      <a:r>
                        <a:rPr lang="en-US" sz="2400" dirty="0" smtClean="0"/>
                        <a:t>5.9 million</a:t>
                      </a:r>
                    </a:p>
                  </a:txBody>
                  <a:tcPr anchor="ctr"/>
                </a:tc>
              </a:tr>
              <a:tr h="370840">
                <a:tc>
                  <a:txBody>
                    <a:bodyPr/>
                    <a:lstStyle/>
                    <a:p>
                      <a:pPr algn="l"/>
                      <a:r>
                        <a:rPr lang="en-US" dirty="0" smtClean="0"/>
                        <a:t>% of total state population</a:t>
                      </a:r>
                      <a:endParaRPr lang="en-US" dirty="0"/>
                    </a:p>
                  </a:txBody>
                  <a:tcPr anchor="ctr"/>
                </a:tc>
                <a:tc>
                  <a:txBody>
                    <a:bodyPr/>
                    <a:lstStyle/>
                    <a:p>
                      <a:pPr algn="ctr"/>
                      <a:r>
                        <a:rPr lang="en-US" sz="2400" dirty="0" smtClean="0"/>
                        <a:t>39%</a:t>
                      </a:r>
                      <a:endParaRPr lang="en-US" sz="2400" dirty="0"/>
                    </a:p>
                  </a:txBody>
                  <a:tcPr anchor="ctr"/>
                </a:tc>
                <a:tc>
                  <a:txBody>
                    <a:bodyPr/>
                    <a:lstStyle/>
                    <a:p>
                      <a:pPr algn="ctr"/>
                      <a:r>
                        <a:rPr lang="en-US" sz="2400" dirty="0" smtClean="0"/>
                        <a:t>15%</a:t>
                      </a:r>
                      <a:endParaRPr lang="en-US" sz="2400" dirty="0"/>
                    </a:p>
                  </a:txBody>
                  <a:tcPr anchor="ctr"/>
                </a:tc>
              </a:tr>
              <a:tr h="370840">
                <a:tc>
                  <a:txBody>
                    <a:bodyPr/>
                    <a:lstStyle/>
                    <a:p>
                      <a:pPr algn="l"/>
                      <a:r>
                        <a:rPr lang="en-US" dirty="0" smtClean="0"/>
                        <a:t>Limited</a:t>
                      </a:r>
                      <a:r>
                        <a:rPr lang="en-US" baseline="0" dirty="0" smtClean="0"/>
                        <a:t> English proficiency (w/</a:t>
                      </a:r>
                      <a:r>
                        <a:rPr lang="en-US" baseline="0" dirty="0" err="1" smtClean="0"/>
                        <a:t>i</a:t>
                      </a:r>
                      <a:r>
                        <a:rPr lang="en-US" baseline="0" dirty="0" smtClean="0"/>
                        <a:t> pop.)</a:t>
                      </a:r>
                    </a:p>
                  </a:txBody>
                  <a:tcPr anchor="ctr"/>
                </a:tc>
                <a:tc>
                  <a:txBody>
                    <a:bodyPr/>
                    <a:lstStyle/>
                    <a:p>
                      <a:pPr algn="ctr"/>
                      <a:r>
                        <a:rPr lang="en-US" sz="2400" dirty="0" smtClean="0"/>
                        <a:t>34%</a:t>
                      </a:r>
                      <a:endParaRPr lang="en-US" sz="2400" dirty="0"/>
                    </a:p>
                  </a:txBody>
                  <a:tcPr anchor="ctr"/>
                </a:tc>
                <a:tc>
                  <a:txBody>
                    <a:bodyPr/>
                    <a:lstStyle/>
                    <a:p>
                      <a:pPr algn="ctr"/>
                      <a:r>
                        <a:rPr lang="en-US" sz="2400" dirty="0" smtClean="0"/>
                        <a:t>36%</a:t>
                      </a:r>
                      <a:endParaRPr lang="en-US" sz="2400" dirty="0"/>
                    </a:p>
                  </a:txBody>
                  <a:tcPr anchor="ctr"/>
                </a:tc>
              </a:tr>
              <a:tr h="370840">
                <a:tc>
                  <a:txBody>
                    <a:bodyPr/>
                    <a:lstStyle/>
                    <a:p>
                      <a:pPr algn="l"/>
                      <a:r>
                        <a:rPr lang="en-US" dirty="0" smtClean="0"/>
                        <a:t>Speak a language</a:t>
                      </a:r>
                      <a:r>
                        <a:rPr lang="en-US" baseline="0" dirty="0" smtClean="0"/>
                        <a:t> other than English at home (w/</a:t>
                      </a:r>
                      <a:r>
                        <a:rPr lang="en-US" baseline="0" dirty="0" err="1" smtClean="0"/>
                        <a:t>i</a:t>
                      </a:r>
                      <a:r>
                        <a:rPr lang="en-US" baseline="0" dirty="0" smtClean="0"/>
                        <a:t> pop.)</a:t>
                      </a:r>
                      <a:endParaRPr lang="en-US" dirty="0"/>
                    </a:p>
                  </a:txBody>
                  <a:tcPr anchor="ctr"/>
                </a:tc>
                <a:tc>
                  <a:txBody>
                    <a:bodyPr/>
                    <a:lstStyle/>
                    <a:p>
                      <a:pPr algn="ctr"/>
                      <a:r>
                        <a:rPr lang="en-US" sz="2400" dirty="0" smtClean="0"/>
                        <a:t>75%</a:t>
                      </a:r>
                      <a:endParaRPr lang="en-US" sz="2400" dirty="0"/>
                    </a:p>
                  </a:txBody>
                  <a:tcPr anchor="ctr"/>
                </a:tc>
                <a:tc>
                  <a:txBody>
                    <a:bodyPr/>
                    <a:lstStyle/>
                    <a:p>
                      <a:pPr algn="ctr"/>
                      <a:r>
                        <a:rPr lang="en-US" sz="2400" dirty="0" smtClean="0"/>
                        <a:t>76%</a:t>
                      </a:r>
                      <a:endParaRPr lang="en-US" sz="2400" dirty="0"/>
                    </a:p>
                  </a:txBody>
                  <a:tcPr anchor="ctr"/>
                </a:tc>
              </a:tr>
            </a:tbl>
          </a:graphicData>
        </a:graphic>
      </p:graphicFrame>
      <p:sp>
        <p:nvSpPr>
          <p:cNvPr id="5" name="Rectangle 4"/>
          <p:cNvSpPr/>
          <p:nvPr/>
        </p:nvSpPr>
        <p:spPr>
          <a:xfrm>
            <a:off x="4457700" y="639726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3885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44" y="0"/>
            <a:ext cx="7538512" cy="965194"/>
          </a:xfrm>
        </p:spPr>
        <p:txBody>
          <a:bodyPr/>
          <a:lstStyle/>
          <a:p>
            <a:r>
              <a:rPr lang="en-US" sz="3600" dirty="0" smtClean="0"/>
              <a:t>After Election Day</a:t>
            </a:r>
            <a:endParaRPr lang="en-US" sz="3600" dirty="0"/>
          </a:p>
        </p:txBody>
      </p:sp>
      <p:sp>
        <p:nvSpPr>
          <p:cNvPr id="3" name="Content Placeholder 2"/>
          <p:cNvSpPr>
            <a:spLocks noGrp="1"/>
          </p:cNvSpPr>
          <p:nvPr>
            <p:ph idx="1"/>
          </p:nvPr>
        </p:nvSpPr>
        <p:spPr>
          <a:xfrm>
            <a:off x="688444" y="1752606"/>
            <a:ext cx="7538512" cy="4525963"/>
          </a:xfrm>
        </p:spPr>
        <p:txBody>
          <a:bodyPr/>
          <a:lstStyle/>
          <a:p>
            <a:pPr marL="231775" indent="-231775"/>
            <a:r>
              <a:rPr lang="en-US" sz="2400" dirty="0" smtClean="0"/>
              <a:t>Counties must send a report to SOS within 150 days of each statewide general election indicating the number of bilingual poll workers recruited that spoke each of the federal and state law languages in the county. (Section 12303(c)(2)(A).)</a:t>
            </a:r>
            <a:endParaRPr lang="en-US" sz="2400" dirty="0"/>
          </a:p>
        </p:txBody>
      </p:sp>
      <p:sp>
        <p:nvSpPr>
          <p:cNvPr id="4" name="Rectangle 3"/>
          <p:cNvSpPr/>
          <p:nvPr/>
        </p:nvSpPr>
        <p:spPr>
          <a:xfrm>
            <a:off x="4457700" y="639726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23" y="0"/>
            <a:ext cx="7538512" cy="965194"/>
          </a:xfrm>
        </p:spPr>
        <p:txBody>
          <a:bodyPr/>
          <a:lstStyle/>
          <a:p>
            <a:r>
              <a:rPr lang="en-US" sz="3600" dirty="0" smtClean="0"/>
              <a:t>VCA Counties Only</a:t>
            </a:r>
            <a:endParaRPr lang="en-US" sz="3600" dirty="0"/>
          </a:p>
        </p:txBody>
      </p:sp>
      <p:sp>
        <p:nvSpPr>
          <p:cNvPr id="3" name="Content Placeholder 2"/>
          <p:cNvSpPr>
            <a:spLocks noGrp="1"/>
          </p:cNvSpPr>
          <p:nvPr>
            <p:ph idx="1"/>
          </p:nvPr>
        </p:nvSpPr>
        <p:spPr>
          <a:xfrm>
            <a:off x="688444" y="1752606"/>
            <a:ext cx="7538512" cy="4525963"/>
          </a:xfrm>
        </p:spPr>
        <p:txBody>
          <a:bodyPr/>
          <a:lstStyle/>
          <a:p>
            <a:pPr marL="231775" indent="-231775"/>
            <a:r>
              <a:rPr lang="en-US" sz="2400" dirty="0" smtClean="0"/>
              <a:t>AB 918 requirements for polling places also apply in Vote Centers. (Section 4005.6(a).)</a:t>
            </a:r>
          </a:p>
          <a:p>
            <a:pPr marL="231775" indent="-231775"/>
            <a:r>
              <a:rPr lang="en-US" sz="2400" dirty="0" smtClean="0"/>
              <a:t>For voters who have </a:t>
            </a:r>
            <a:r>
              <a:rPr lang="en-US" sz="2400" u="sng" dirty="0" smtClean="0"/>
              <a:t>previously indicated</a:t>
            </a:r>
            <a:r>
              <a:rPr lang="en-US" sz="2400" dirty="0" smtClean="0"/>
              <a:t> a language preference, county must proactively send a facsimile in the preferred language </a:t>
            </a:r>
            <a:r>
              <a:rPr lang="en-US" sz="2400" u="sng" dirty="0" smtClean="0"/>
              <a:t>if</a:t>
            </a:r>
            <a:r>
              <a:rPr lang="en-US" sz="2400" dirty="0" smtClean="0"/>
              <a:t> it is a facsimile the county is already required to prepare by Section 14201. (Sec. 4005.6(b).)</a:t>
            </a:r>
          </a:p>
          <a:p>
            <a:pPr marL="682625" lvl="1" indent="-225425"/>
            <a:r>
              <a:rPr lang="en-US" sz="2400" dirty="0" smtClean="0"/>
              <a:t>Can be sent by mail or email.  </a:t>
            </a:r>
          </a:p>
          <a:p>
            <a:pPr marL="682625" lvl="1" indent="-225425"/>
            <a:r>
              <a:rPr lang="en-US" sz="2400" dirty="0" smtClean="0"/>
              <a:t>Must be received before Vote Centers open.</a:t>
            </a:r>
          </a:p>
          <a:p>
            <a:pPr marL="682625" lvl="1" indent="-225425"/>
            <a:r>
              <a:rPr lang="en-US" sz="2400" dirty="0" smtClean="0"/>
              <a:t>No requirement to actively seek out new or updated language preference information.</a:t>
            </a:r>
            <a:endParaRPr lang="en-US" sz="2400" dirty="0"/>
          </a:p>
        </p:txBody>
      </p:sp>
      <p:sp>
        <p:nvSpPr>
          <p:cNvPr id="4" name="Rectangle 3"/>
          <p:cNvSpPr/>
          <p:nvPr/>
        </p:nvSpPr>
        <p:spPr>
          <a:xfrm>
            <a:off x="4457700" y="639726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416927" y="2408347"/>
            <a:ext cx="8314949" cy="1938992"/>
          </a:xfrm>
          <a:prstGeom prst="rect">
            <a:avLst/>
          </a:prstGeom>
          <a:noFill/>
          <a:ln>
            <a:solidFill>
              <a:schemeClr val="tx1"/>
            </a:solidFill>
          </a:ln>
        </p:spPr>
        <p:txBody>
          <a:bodyPr wrap="square" rtlCol="0">
            <a:spAutoFit/>
          </a:bodyPr>
          <a:lstStyle/>
          <a:p>
            <a:pPr algn="ctr"/>
            <a:r>
              <a:rPr lang="en-US" sz="6000" b="1" dirty="0" smtClean="0">
                <a:solidFill>
                  <a:srgbClr val="EE6A29"/>
                </a:solidFill>
                <a:latin typeface="Calibri" pitchFamily="34" charset="0"/>
              </a:rPr>
              <a:t>What Help Can </a:t>
            </a:r>
            <a:br>
              <a:rPr lang="en-US" sz="6000" b="1" dirty="0" smtClean="0">
                <a:solidFill>
                  <a:srgbClr val="EE6A29"/>
                </a:solidFill>
                <a:latin typeface="Calibri" pitchFamily="34" charset="0"/>
              </a:rPr>
            </a:br>
            <a:r>
              <a:rPr lang="en-US" sz="6000" b="1" dirty="0" smtClean="0">
                <a:solidFill>
                  <a:srgbClr val="EE6A29"/>
                </a:solidFill>
                <a:latin typeface="Calibri" pitchFamily="34" charset="0"/>
              </a:rPr>
              <a:t>We Provide?</a:t>
            </a:r>
            <a:endParaRPr lang="en-US" sz="6000" dirty="0">
              <a:solidFill>
                <a:prstClr val="black"/>
              </a:solidFill>
              <a:latin typeface="Calibri" pitchFamily="34" charset="0"/>
            </a:endParaRPr>
          </a:p>
        </p:txBody>
      </p:sp>
    </p:spTree>
    <p:extLst>
      <p:ext uri="{BB962C8B-B14F-4D97-AF65-F5344CB8AC3E}">
        <p14:creationId xmlns:p14="http://schemas.microsoft.com/office/powerpoint/2010/main" val="29961137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680" y="2691672"/>
            <a:ext cx="7643611" cy="2350513"/>
          </a:xfrm>
        </p:spPr>
        <p:txBody>
          <a:bodyPr/>
          <a:lstStyle/>
          <a:p>
            <a:pPr marL="342900" indent="-342900"/>
            <a:r>
              <a:rPr lang="en-US" sz="2800" dirty="0" smtClean="0"/>
              <a:t>Happy to provide PowerPoint and handout in electronic format.</a:t>
            </a:r>
          </a:p>
          <a:p>
            <a:pPr marL="342900" indent="-342900"/>
            <a:r>
              <a:rPr lang="en-US" sz="2800" dirty="0" smtClean="0"/>
              <a:t>Face-to-face meetings.</a:t>
            </a:r>
          </a:p>
          <a:p>
            <a:pPr marL="342900" indent="-342900"/>
            <a:r>
              <a:rPr lang="en-US" sz="2800" dirty="0" smtClean="0"/>
              <a:t>Always available for consultation by phone.</a:t>
            </a:r>
          </a:p>
          <a:p>
            <a:pPr marL="342900" indent="-342900"/>
            <a:r>
              <a:rPr lang="en-US" sz="2800" dirty="0" smtClean="0"/>
              <a:t>Toolkit with best practices from counties and implementation details?</a:t>
            </a:r>
          </a:p>
          <a:p>
            <a:pPr marL="342900" indent="-342900"/>
            <a:r>
              <a:rPr lang="en-US" sz="2800" dirty="0" smtClean="0"/>
              <a:t>What else can we provide?</a:t>
            </a:r>
            <a:endParaRPr lang="en-US" sz="2800" dirty="0"/>
          </a:p>
        </p:txBody>
      </p:sp>
      <p:sp>
        <p:nvSpPr>
          <p:cNvPr id="4" name="Rectangle 3"/>
          <p:cNvSpPr/>
          <p:nvPr/>
        </p:nvSpPr>
        <p:spPr>
          <a:xfrm>
            <a:off x="4457700" y="639726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197" y="531581"/>
            <a:ext cx="7577667" cy="727075"/>
          </a:xfrm>
        </p:spPr>
        <p:txBody>
          <a:bodyPr>
            <a:noAutofit/>
          </a:bodyPr>
          <a:lstStyle/>
          <a:p>
            <a:r>
              <a:rPr lang="en-US" altLang="zh-CN" sz="4800" dirty="0" smtClean="0">
                <a:solidFill>
                  <a:srgbClr val="000000"/>
                </a:solidFill>
              </a:rPr>
              <a:t>Questions?</a:t>
            </a:r>
            <a:br>
              <a:rPr lang="en-US" altLang="zh-CN" sz="4800" dirty="0" smtClean="0">
                <a:solidFill>
                  <a:srgbClr val="000000"/>
                </a:solidFill>
              </a:rPr>
            </a:br>
            <a:r>
              <a:rPr lang="en-US" altLang="zh-CN" sz="4800" dirty="0" smtClean="0"/>
              <a:t/>
            </a:r>
            <a:br>
              <a:rPr lang="en-US" altLang="zh-CN" sz="4800" dirty="0" smtClean="0"/>
            </a:br>
            <a:endParaRPr lang="en-US" sz="4800" dirty="0"/>
          </a:p>
        </p:txBody>
      </p:sp>
      <p:pic>
        <p:nvPicPr>
          <p:cNvPr id="4" name="Picture 3"/>
          <p:cNvPicPr>
            <a:picLocks noChangeAspect="1"/>
          </p:cNvPicPr>
          <p:nvPr/>
        </p:nvPicPr>
        <p:blipFill>
          <a:blip r:embed="rId2"/>
          <a:stretch>
            <a:fillRect/>
          </a:stretch>
        </p:blipFill>
        <p:spPr>
          <a:xfrm>
            <a:off x="-1" y="1991526"/>
            <a:ext cx="10046007" cy="4866474"/>
          </a:xfrm>
          <a:prstGeom prst="rect">
            <a:avLst/>
          </a:prstGeom>
        </p:spPr>
      </p:pic>
    </p:spTree>
    <p:extLst>
      <p:ext uri="{BB962C8B-B14F-4D97-AF65-F5344CB8AC3E}">
        <p14:creationId xmlns:p14="http://schemas.microsoft.com/office/powerpoint/2010/main" val="2876963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2138" y="2361063"/>
            <a:ext cx="8297838" cy="3739485"/>
          </a:xfrm>
        </p:spPr>
        <p:txBody>
          <a:bodyPr>
            <a:normAutofit fontScale="90000"/>
          </a:bodyPr>
          <a:lstStyle/>
          <a:p>
            <a:pPr>
              <a:spcBef>
                <a:spcPts val="1200"/>
              </a:spcBef>
              <a:spcAft>
                <a:spcPts val="600"/>
              </a:spcAft>
            </a:pPr>
            <a:r>
              <a:rPr lang="en-US" dirty="0" smtClean="0"/>
              <a:t/>
            </a:r>
            <a:br>
              <a:rPr lang="en-US" dirty="0" smtClean="0"/>
            </a:br>
            <a:r>
              <a:rPr lang="en-US" sz="3100" u="sng" dirty="0" smtClean="0"/>
              <a:t>Contact:</a:t>
            </a:r>
            <a:r>
              <a:rPr lang="en-US" dirty="0" smtClean="0"/>
              <a:t/>
            </a:r>
            <a:br>
              <a:rPr lang="en-US" dirty="0" smtClean="0"/>
            </a:br>
            <a:r>
              <a:rPr lang="en-US" sz="1800" dirty="0" smtClean="0"/>
              <a:t/>
            </a:r>
            <a:br>
              <a:rPr lang="en-US" sz="1800" dirty="0" smtClean="0"/>
            </a:br>
            <a:r>
              <a:rPr lang="en-US" sz="2700" dirty="0" smtClean="0"/>
              <a:t>Jonathan Stein</a:t>
            </a:r>
            <a:br>
              <a:rPr lang="en-US" sz="2700" dirty="0" smtClean="0"/>
            </a:br>
            <a:r>
              <a:rPr lang="en-US" sz="2700" dirty="0" smtClean="0"/>
              <a:t>Voting Rights Program Manager</a:t>
            </a:r>
            <a:br>
              <a:rPr lang="en-US" sz="2700" dirty="0" smtClean="0"/>
            </a:br>
            <a:r>
              <a:rPr lang="en-US" sz="2700" dirty="0" smtClean="0"/>
              <a:t>Asian Americans Advancing Justice – Asian Law Caucus</a:t>
            </a:r>
            <a:br>
              <a:rPr lang="en-US" sz="2700" dirty="0" smtClean="0"/>
            </a:br>
            <a:r>
              <a:rPr lang="en-US" sz="2700" dirty="0" smtClean="0"/>
              <a:t/>
            </a:r>
            <a:br>
              <a:rPr lang="en-US" sz="2700" dirty="0" smtClean="0"/>
            </a:br>
            <a:r>
              <a:rPr lang="en-US" sz="2700" dirty="0" smtClean="0"/>
              <a:t>jonathans@advancingjustice-alc.org</a:t>
            </a:r>
            <a:br>
              <a:rPr lang="en-US" sz="2700" dirty="0" smtClean="0"/>
            </a:br>
            <a:endParaRPr lang="en-US" sz="2700" dirty="0"/>
          </a:p>
        </p:txBody>
      </p:sp>
    </p:spTree>
    <p:extLst>
      <p:ext uri="{BB962C8B-B14F-4D97-AF65-F5344CB8AC3E}">
        <p14:creationId xmlns:p14="http://schemas.microsoft.com/office/powerpoint/2010/main" val="3505181732"/>
      </p:ext>
    </p:extLst>
  </p:cSld>
  <p:clrMapOvr>
    <a:masterClrMapping/>
  </p:clrMapOvr>
  <p:transition spd="med" advClick="0"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245533"/>
            <a:ext cx="8181975" cy="965194"/>
          </a:xfrm>
        </p:spPr>
        <p:txBody>
          <a:bodyPr/>
          <a:lstStyle/>
          <a:p>
            <a:r>
              <a:rPr lang="en-US" sz="3200" dirty="0" smtClean="0"/>
              <a:t>Importance of Language Assistance in </a:t>
            </a:r>
            <a:br>
              <a:rPr lang="en-US" sz="3200" dirty="0" smtClean="0"/>
            </a:br>
            <a:r>
              <a:rPr lang="en-US" sz="3200" dirty="0" smtClean="0"/>
              <a:t>Immigrant Communities</a:t>
            </a:r>
            <a:endParaRPr lang="en-US" sz="3200" dirty="0"/>
          </a:p>
        </p:txBody>
      </p:sp>
      <p:sp>
        <p:nvSpPr>
          <p:cNvPr id="3" name="Content Placeholder 2"/>
          <p:cNvSpPr>
            <a:spLocks noGrp="1"/>
          </p:cNvSpPr>
          <p:nvPr>
            <p:ph idx="1"/>
          </p:nvPr>
        </p:nvSpPr>
        <p:spPr>
          <a:xfrm>
            <a:off x="581025" y="1752606"/>
            <a:ext cx="7972425" cy="4525963"/>
          </a:xfrm>
        </p:spPr>
        <p:txBody>
          <a:bodyPr/>
          <a:lstStyle/>
          <a:p>
            <a:endParaRPr lang="en-US" sz="2200" dirty="0" smtClean="0"/>
          </a:p>
          <a:p>
            <a:pPr marL="228600" indent="-228600"/>
            <a:r>
              <a:rPr lang="en-US" sz="2600" dirty="0" smtClean="0"/>
              <a:t>Use of language assistance in Los Angeles</a:t>
            </a:r>
          </a:p>
          <a:p>
            <a:pPr lvl="1"/>
            <a:r>
              <a:rPr lang="en-US" sz="2600" dirty="0" smtClean="0"/>
              <a:t> 32</a:t>
            </a:r>
            <a:r>
              <a:rPr lang="en-US" sz="2600" dirty="0"/>
              <a:t>% of Asian </a:t>
            </a:r>
            <a:r>
              <a:rPr lang="en-US" sz="2600" dirty="0" smtClean="0"/>
              <a:t>Americans</a:t>
            </a:r>
          </a:p>
          <a:p>
            <a:pPr lvl="1"/>
            <a:r>
              <a:rPr lang="en-US" sz="2600" dirty="0"/>
              <a:t> </a:t>
            </a:r>
            <a:r>
              <a:rPr lang="en-US" sz="2600" dirty="0" smtClean="0"/>
              <a:t>Higher when broadened to include family</a:t>
            </a:r>
          </a:p>
          <a:p>
            <a:endParaRPr lang="en-US" sz="2200" dirty="0"/>
          </a:p>
          <a:p>
            <a:pPr marL="228600" indent="-228600"/>
            <a:r>
              <a:rPr lang="en-US" sz="2200" dirty="0" smtClean="0"/>
              <a:t>Varies significantly by ethnicity</a:t>
            </a:r>
          </a:p>
          <a:p>
            <a:pPr lvl="1"/>
            <a:r>
              <a:rPr lang="en-US" sz="2200" dirty="0" smtClean="0"/>
              <a:t> 11% Filipino Americans</a:t>
            </a:r>
          </a:p>
          <a:p>
            <a:pPr lvl="1"/>
            <a:r>
              <a:rPr lang="en-US" sz="2200" dirty="0" smtClean="0"/>
              <a:t> 46% Chinese Americans</a:t>
            </a:r>
          </a:p>
          <a:p>
            <a:pPr lvl="1"/>
            <a:r>
              <a:rPr lang="en-US" sz="2200" dirty="0" smtClean="0"/>
              <a:t> 50% Korean Americans</a:t>
            </a:r>
          </a:p>
          <a:p>
            <a:pPr lvl="1"/>
            <a:endParaRPr lang="en-US" sz="2200" dirty="0"/>
          </a:p>
          <a:p>
            <a:pPr lvl="1"/>
            <a:endParaRPr lang="en-US" sz="2200" dirty="0" smtClean="0"/>
          </a:p>
          <a:p>
            <a:pPr lvl="1"/>
            <a:endParaRPr lang="en-US" sz="2200" dirty="0"/>
          </a:p>
          <a:p>
            <a:endParaRPr lang="en-US" sz="2200" dirty="0"/>
          </a:p>
          <a:p>
            <a:pPr lvl="1"/>
            <a:endParaRPr lang="en-US" sz="2000" dirty="0" smtClean="0"/>
          </a:p>
        </p:txBody>
      </p:sp>
      <p:sp>
        <p:nvSpPr>
          <p:cNvPr id="4" name="Slide Number Placeholder 3"/>
          <p:cNvSpPr>
            <a:spLocks noGrp="1"/>
          </p:cNvSpPr>
          <p:nvPr>
            <p:ph type="sldNum" sz="quarter" idx="11"/>
          </p:nvPr>
        </p:nvSpPr>
        <p:spPr/>
        <p:txBody>
          <a:bodyPr/>
          <a:lstStyle/>
          <a:p>
            <a:pPr>
              <a:defRPr/>
            </a:pPr>
            <a:fld id="{933632AD-DCDA-4A1B-A493-9921F9B70A1A}" type="slidenum">
              <a:rPr lang="en-US" smtClean="0">
                <a:solidFill>
                  <a:srgbClr val="EE6A29"/>
                </a:solidFill>
              </a:rPr>
              <a:pPr>
                <a:defRPr/>
              </a:pPr>
              <a:t>3</a:t>
            </a:fld>
            <a:endParaRPr lang="en-US" dirty="0">
              <a:solidFill>
                <a:srgbClr val="EE6A29"/>
              </a:solidFill>
            </a:endParaRPr>
          </a:p>
        </p:txBody>
      </p:sp>
      <p:pic>
        <p:nvPicPr>
          <p:cNvPr id="2050" name="Picture 2" descr="C:\Users\dkitamura\AppData\Local\Microsoft\Windows\Temporary Internet Files\Content.IE5\PXVIGQTP\MC900280925[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111" y="3736252"/>
            <a:ext cx="1943477" cy="20143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457700" y="633888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980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429806" y="2614411"/>
            <a:ext cx="8314949" cy="1015663"/>
          </a:xfrm>
          <a:prstGeom prst="rect">
            <a:avLst/>
          </a:prstGeom>
          <a:noFill/>
          <a:ln>
            <a:solidFill>
              <a:schemeClr val="tx1"/>
            </a:solidFill>
          </a:ln>
        </p:spPr>
        <p:txBody>
          <a:bodyPr wrap="square" rtlCol="0">
            <a:spAutoFit/>
          </a:bodyPr>
          <a:lstStyle/>
          <a:p>
            <a:pPr algn="ctr"/>
            <a:r>
              <a:rPr lang="en-US" sz="6000" b="1" dirty="0" smtClean="0">
                <a:solidFill>
                  <a:srgbClr val="EE6A29"/>
                </a:solidFill>
                <a:latin typeface="Calibri" pitchFamily="34" charset="0"/>
              </a:rPr>
              <a:t>What’s Changing?</a:t>
            </a:r>
            <a:endParaRPr lang="en-US" sz="6000" dirty="0">
              <a:solidFill>
                <a:prstClr val="black"/>
              </a:solidFill>
              <a:latin typeface="Calibri" pitchFamily="34" charset="0"/>
            </a:endParaRPr>
          </a:p>
        </p:txBody>
      </p:sp>
    </p:spTree>
    <p:extLst>
      <p:ext uri="{BB962C8B-B14F-4D97-AF65-F5344CB8AC3E}">
        <p14:creationId xmlns:p14="http://schemas.microsoft.com/office/powerpoint/2010/main" val="2996113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69701" y="1752606"/>
            <a:ext cx="8017099" cy="4525963"/>
          </a:xfrm>
        </p:spPr>
        <p:txBody>
          <a:bodyPr/>
          <a:lstStyle/>
          <a:p>
            <a:pPr marL="342900" indent="-342900">
              <a:buClrTx/>
            </a:pPr>
            <a:r>
              <a:rPr lang="en-US" sz="2400" dirty="0" smtClean="0"/>
              <a:t>New state law language determinations will be released by SOS by January 1, 2018.</a:t>
            </a:r>
          </a:p>
          <a:p>
            <a:pPr marL="342900" indent="-342900">
              <a:buClrTx/>
            </a:pPr>
            <a:r>
              <a:rPr lang="en-US" sz="2400" dirty="0" smtClean="0"/>
              <a:t>Your coverage for existing languages may have grown or shifted geographically. </a:t>
            </a:r>
          </a:p>
          <a:p>
            <a:pPr marL="342900" indent="-342900">
              <a:buClrTx/>
            </a:pPr>
            <a:r>
              <a:rPr lang="en-US" sz="2400" dirty="0" smtClean="0"/>
              <a:t>You may have coverage for new languages. </a:t>
            </a:r>
          </a:p>
          <a:p>
            <a:pPr marL="850900" lvl="1" indent="-342900">
              <a:buClrTx/>
            </a:pPr>
            <a:r>
              <a:rPr lang="en-US" sz="2400" dirty="0" smtClean="0"/>
              <a:t>Languages covered by state law requirements were artificially limited by the previous SOS.</a:t>
            </a:r>
          </a:p>
          <a:p>
            <a:pPr marL="850900" lvl="1" indent="-342900">
              <a:buClrTx/>
            </a:pPr>
            <a:r>
              <a:rPr lang="en-US" sz="2400" dirty="0" smtClean="0"/>
              <a:t>The artificial limitation on the languages has been eliminated as this SOS has moved to make the state complaint with state law.</a:t>
            </a:r>
            <a:endParaRPr lang="en-US" sz="2400" dirty="0" smtClean="0">
              <a:solidFill>
                <a:srgbClr val="FF0000"/>
              </a:solidFill>
            </a:endParaRPr>
          </a:p>
          <a:p>
            <a:pPr marL="342900" indent="-342900">
              <a:buClrTx/>
            </a:pPr>
            <a:endParaRPr lang="en-US" sz="2400" dirty="0" smtClean="0"/>
          </a:p>
        </p:txBody>
      </p:sp>
      <p:sp>
        <p:nvSpPr>
          <p:cNvPr id="7" name="Title 1"/>
          <p:cNvSpPr>
            <a:spLocks noGrp="1"/>
          </p:cNvSpPr>
          <p:nvPr>
            <p:ph type="title"/>
          </p:nvPr>
        </p:nvSpPr>
        <p:spPr>
          <a:xfrm>
            <a:off x="504344" y="0"/>
            <a:ext cx="7538512" cy="965194"/>
          </a:xfrm>
        </p:spPr>
        <p:txBody>
          <a:bodyPr/>
          <a:lstStyle/>
          <a:p>
            <a:r>
              <a:rPr lang="en-US" sz="3600" dirty="0" smtClean="0"/>
              <a:t>What’s Changing?</a:t>
            </a:r>
            <a:endParaRPr lang="en-US" sz="3600" dirty="0"/>
          </a:p>
        </p:txBody>
      </p:sp>
      <p:sp>
        <p:nvSpPr>
          <p:cNvPr id="8" name="Rectangle 7"/>
          <p:cNvSpPr/>
          <p:nvPr/>
        </p:nvSpPr>
        <p:spPr>
          <a:xfrm>
            <a:off x="4457700" y="639726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69701" y="1931831"/>
            <a:ext cx="8017099" cy="4346738"/>
          </a:xfrm>
        </p:spPr>
        <p:txBody>
          <a:bodyPr/>
          <a:lstStyle/>
          <a:p>
            <a:pPr marL="342900" indent="-342900">
              <a:buClrTx/>
            </a:pPr>
            <a:r>
              <a:rPr lang="en-US" sz="2400" dirty="0" smtClean="0"/>
              <a:t>Because of AB 918, what must be provided in all languages has been augmented.</a:t>
            </a:r>
          </a:p>
        </p:txBody>
      </p:sp>
      <p:sp>
        <p:nvSpPr>
          <p:cNvPr id="3" name="Title 1"/>
          <p:cNvSpPr>
            <a:spLocks noGrp="1"/>
          </p:cNvSpPr>
          <p:nvPr>
            <p:ph type="title"/>
          </p:nvPr>
        </p:nvSpPr>
        <p:spPr>
          <a:xfrm>
            <a:off x="504344" y="0"/>
            <a:ext cx="7538512" cy="965194"/>
          </a:xfrm>
        </p:spPr>
        <p:txBody>
          <a:bodyPr/>
          <a:lstStyle/>
          <a:p>
            <a:r>
              <a:rPr lang="en-US" sz="3600" dirty="0" smtClean="0"/>
              <a:t>What’s Changing?</a:t>
            </a:r>
            <a:endParaRPr lang="en-US" sz="3600" dirty="0"/>
          </a:p>
        </p:txBody>
      </p:sp>
      <p:sp>
        <p:nvSpPr>
          <p:cNvPr id="4" name="Rectangle 3"/>
          <p:cNvSpPr/>
          <p:nvPr/>
        </p:nvSpPr>
        <p:spPr>
          <a:xfrm>
            <a:off x="4457700" y="639726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69701" y="1931831"/>
            <a:ext cx="8017099" cy="4346738"/>
          </a:xfrm>
        </p:spPr>
        <p:txBody>
          <a:bodyPr/>
          <a:lstStyle/>
          <a:p>
            <a:pPr marL="342900" indent="-342900">
              <a:buClrTx/>
            </a:pPr>
            <a:r>
              <a:rPr lang="en-US" sz="2400" dirty="0" smtClean="0"/>
              <a:t>Counties with federal Section 203 requirements still have those requirements. No change.</a:t>
            </a:r>
          </a:p>
          <a:p>
            <a:pPr marL="342900" indent="-342900">
              <a:buClrTx/>
            </a:pPr>
            <a:r>
              <a:rPr lang="en-US" sz="2400" dirty="0" smtClean="0"/>
              <a:t>Will be updated after the next Census. </a:t>
            </a:r>
          </a:p>
        </p:txBody>
      </p:sp>
      <p:sp>
        <p:nvSpPr>
          <p:cNvPr id="3" name="Title 1"/>
          <p:cNvSpPr>
            <a:spLocks noGrp="1"/>
          </p:cNvSpPr>
          <p:nvPr>
            <p:ph type="title"/>
          </p:nvPr>
        </p:nvSpPr>
        <p:spPr>
          <a:xfrm>
            <a:off x="504344" y="0"/>
            <a:ext cx="7538512" cy="965194"/>
          </a:xfrm>
        </p:spPr>
        <p:txBody>
          <a:bodyPr/>
          <a:lstStyle/>
          <a:p>
            <a:r>
              <a:rPr lang="en-US" sz="3600" dirty="0" smtClean="0"/>
              <a:t>What’s </a:t>
            </a:r>
            <a:r>
              <a:rPr lang="en-US" sz="3600" i="1" dirty="0" smtClean="0"/>
              <a:t>Not</a:t>
            </a:r>
            <a:r>
              <a:rPr lang="en-US" sz="3600" dirty="0" smtClean="0"/>
              <a:t> Changing?</a:t>
            </a:r>
            <a:endParaRPr lang="en-US" sz="3600" dirty="0"/>
          </a:p>
        </p:txBody>
      </p:sp>
      <p:sp>
        <p:nvSpPr>
          <p:cNvPr id="4" name="Rectangle 3"/>
          <p:cNvSpPr/>
          <p:nvPr/>
        </p:nvSpPr>
        <p:spPr>
          <a:xfrm>
            <a:off x="4457700" y="6397268"/>
            <a:ext cx="204787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404048" y="2021977"/>
            <a:ext cx="8314949" cy="2862322"/>
          </a:xfrm>
          <a:prstGeom prst="rect">
            <a:avLst/>
          </a:prstGeom>
          <a:noFill/>
          <a:ln>
            <a:solidFill>
              <a:schemeClr val="tx1"/>
            </a:solidFill>
          </a:ln>
        </p:spPr>
        <p:txBody>
          <a:bodyPr wrap="square" rtlCol="0">
            <a:spAutoFit/>
          </a:bodyPr>
          <a:lstStyle/>
          <a:p>
            <a:pPr algn="ctr"/>
            <a:r>
              <a:rPr lang="en-US" sz="6000" b="1" dirty="0" smtClean="0">
                <a:solidFill>
                  <a:srgbClr val="EE6A29"/>
                </a:solidFill>
                <a:latin typeface="Calibri" pitchFamily="34" charset="0"/>
              </a:rPr>
              <a:t>State Law</a:t>
            </a:r>
            <a:br>
              <a:rPr lang="en-US" sz="6000" b="1" dirty="0" smtClean="0">
                <a:solidFill>
                  <a:srgbClr val="EE6A29"/>
                </a:solidFill>
                <a:latin typeface="Calibri" pitchFamily="34" charset="0"/>
              </a:rPr>
            </a:br>
            <a:r>
              <a:rPr lang="en-US" sz="6000" b="1" dirty="0" smtClean="0">
                <a:solidFill>
                  <a:srgbClr val="EE6A29"/>
                </a:solidFill>
                <a:latin typeface="Calibri" pitchFamily="34" charset="0"/>
              </a:rPr>
              <a:t>Language Access </a:t>
            </a:r>
            <a:r>
              <a:rPr lang="en-US" sz="6000" b="1" dirty="0" err="1" smtClean="0">
                <a:solidFill>
                  <a:srgbClr val="EE6A29"/>
                </a:solidFill>
                <a:latin typeface="Calibri" pitchFamily="34" charset="0"/>
              </a:rPr>
              <a:t>Req’s</a:t>
            </a:r>
            <a:r>
              <a:rPr lang="en-US" sz="6000" b="1" dirty="0" smtClean="0">
                <a:solidFill>
                  <a:srgbClr val="EE6A29"/>
                </a:solidFill>
                <a:latin typeface="Calibri" pitchFamily="34" charset="0"/>
              </a:rPr>
              <a:t>:</a:t>
            </a:r>
          </a:p>
          <a:p>
            <a:pPr algn="ctr"/>
            <a:r>
              <a:rPr lang="en-US" sz="6000" b="1" dirty="0" smtClean="0">
                <a:solidFill>
                  <a:srgbClr val="EE6A29"/>
                </a:solidFill>
                <a:latin typeface="Calibri" pitchFamily="34" charset="0"/>
              </a:rPr>
              <a:t>Before and After AB 918</a:t>
            </a:r>
            <a:endParaRPr lang="en-US" sz="6000" dirty="0">
              <a:solidFill>
                <a:prstClr val="black"/>
              </a:solidFill>
              <a:latin typeface="Calibri" pitchFamily="34" charset="0"/>
            </a:endParaRPr>
          </a:p>
        </p:txBody>
      </p:sp>
    </p:spTree>
    <p:extLst>
      <p:ext uri="{BB962C8B-B14F-4D97-AF65-F5344CB8AC3E}">
        <p14:creationId xmlns:p14="http://schemas.microsoft.com/office/powerpoint/2010/main" val="2996113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43000" y="3070225"/>
            <a:ext cx="7577667" cy="1501775"/>
          </a:xfrm>
        </p:spPr>
        <p:txBody>
          <a:bodyPr>
            <a:normAutofit fontScale="90000"/>
          </a:bodyPr>
          <a:lstStyle/>
          <a:p>
            <a:r>
              <a:rPr lang="en-US" dirty="0" smtClean="0"/>
              <a:t>State Law Language Access Requirements</a:t>
            </a:r>
            <a:br>
              <a:rPr lang="en-US" dirty="0" smtClean="0"/>
            </a:br>
            <a:r>
              <a:rPr lang="en-US" sz="4600" u="sng" dirty="0" smtClean="0"/>
              <a:t>Before</a:t>
            </a:r>
            <a:r>
              <a:rPr lang="en-US" sz="4600" dirty="0" smtClean="0"/>
              <a:t> AB 918</a:t>
            </a:r>
            <a:r>
              <a:rPr lang="en-US" dirty="0" smtClean="0"/>
              <a:t/>
            </a:r>
            <a:br>
              <a:rPr lang="en-US" dirty="0" smtClean="0"/>
            </a:br>
            <a:endParaRPr lang="en-US" dirty="0"/>
          </a:p>
        </p:txBody>
      </p:sp>
    </p:spTree>
  </p:cSld>
  <p:clrMapOvr>
    <a:masterClrMapping/>
  </p:clrMapOvr>
  <p:transition spd="med" advClick="0" advTm="10000"/>
  <p:timing>
    <p:tnLst>
      <p:par>
        <p:cTn id="1" dur="indefinite" restart="never" nodeType="tmRoot"/>
      </p:par>
    </p:tnLst>
  </p:timing>
</p:sld>
</file>

<file path=ppt/theme/theme1.xml><?xml version="1.0" encoding="utf-8"?>
<a:theme xmlns:a="http://schemas.openxmlformats.org/drawingml/2006/main" name="AAAJ-ALC">
  <a:themeElements>
    <a:clrScheme name="AAAJ">
      <a:dk1>
        <a:sysClr val="windowText" lastClr="000000"/>
      </a:dk1>
      <a:lt1>
        <a:sysClr val="window" lastClr="FFFFFF"/>
      </a:lt1>
      <a:dk2>
        <a:srgbClr val="777876"/>
      </a:dk2>
      <a:lt2>
        <a:srgbClr val="C5D1D7"/>
      </a:lt2>
      <a:accent1>
        <a:srgbClr val="EE6A29"/>
      </a:accent1>
      <a:accent2>
        <a:srgbClr val="FF992D"/>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1392</TotalTime>
  <Words>1124</Words>
  <Application>Microsoft Office PowerPoint</Application>
  <PresentationFormat>On-screen Show (4:3)</PresentationFormat>
  <Paragraphs>107</Paragraphs>
  <Slides>25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黑体</vt:lpstr>
      <vt:lpstr>AAAJ-ALC</vt:lpstr>
      <vt:lpstr>A Guide to AB 918 &amp; New Language Access Requirements in State Law</vt:lpstr>
      <vt:lpstr>The Future Is Now</vt:lpstr>
      <vt:lpstr>Importance of Language Assistance in  Immigrant Communities</vt:lpstr>
      <vt:lpstr>PowerPoint Presentation</vt:lpstr>
      <vt:lpstr>What’s Changing?</vt:lpstr>
      <vt:lpstr>What’s Changing?</vt:lpstr>
      <vt:lpstr>What’s Not Changing?</vt:lpstr>
      <vt:lpstr>PowerPoint Presentation</vt:lpstr>
      <vt:lpstr>State Law Language Access Requirements Before AB 918 </vt:lpstr>
      <vt:lpstr>Facsimile Ballot Requirements</vt:lpstr>
      <vt:lpstr>Bilingual Poll Worker Requirements</vt:lpstr>
      <vt:lpstr>State Law Language Access Requirements After AB 918 </vt:lpstr>
      <vt:lpstr>Prior to Election Day – Facsimile Ballots</vt:lpstr>
      <vt:lpstr>Prior to Election Day – Vote-by-Mail</vt:lpstr>
      <vt:lpstr>Prior to Election Day – Bilingual PW</vt:lpstr>
      <vt:lpstr>Prior to Election Day – Other</vt:lpstr>
      <vt:lpstr>On Election Day – Facsimile Ballots </vt:lpstr>
      <vt:lpstr>On Election Day – Facsimile Ballots </vt:lpstr>
      <vt:lpstr>On Election Day – Bilingual Poll Workers</vt:lpstr>
      <vt:lpstr>After Election Day</vt:lpstr>
      <vt:lpstr>VCA Counties Only</vt:lpstr>
      <vt:lpstr>PowerPoint Presentation</vt:lpstr>
      <vt:lpstr>PowerPoint Presentation</vt:lpstr>
      <vt:lpstr>Questions?  </vt:lpstr>
      <vt:lpstr> Contact:  Jonathan Stein Voting Rights Program Manager Asian Americans Advancing Justice – Asian Law Caucus  jonathans@advancingjustice-alc.org </vt:lpstr>
    </vt:vector>
  </TitlesOfParts>
  <Company>Bernhardt Fudyma Design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Mario</dc:creator>
  <cp:lastModifiedBy>Gail Pellerin</cp:lastModifiedBy>
  <cp:revision>151</cp:revision>
  <dcterms:created xsi:type="dcterms:W3CDTF">2013-03-27T14:26:29Z</dcterms:created>
  <dcterms:modified xsi:type="dcterms:W3CDTF">2018-01-31T17:08:46Z</dcterms:modified>
</cp:coreProperties>
</file>