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6" r:id="rId4"/>
    <p:sldId id="267" r:id="rId5"/>
    <p:sldId id="259" r:id="rId6"/>
    <p:sldId id="275" r:id="rId7"/>
    <p:sldId id="260" r:id="rId8"/>
    <p:sldId id="257" r:id="rId9"/>
    <p:sldId id="258" r:id="rId10"/>
    <p:sldId id="256" r:id="rId11"/>
    <p:sldId id="262" r:id="rId12"/>
    <p:sldId id="263" r:id="rId13"/>
    <p:sldId id="264" r:id="rId14"/>
    <p:sldId id="268" r:id="rId15"/>
    <p:sldId id="272" r:id="rId16"/>
    <p:sldId id="273" r:id="rId17"/>
    <p:sldId id="274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Online Registrations</c:v>
                </c:pt>
              </c:strCache>
            </c:strRef>
          </c:tx>
          <c:cat>
            <c:strRef>
              <c:f>Sheet1!$A$2:$A$11</c:f>
              <c:strCache>
                <c:ptCount val="10"/>
                <c:pt idx="0">
                  <c:v>17-19</c:v>
                </c:pt>
                <c:pt idx="1">
                  <c:v>20-29</c:v>
                </c:pt>
                <c:pt idx="2">
                  <c:v>30-39</c:v>
                </c:pt>
                <c:pt idx="3">
                  <c:v>40-49</c:v>
                </c:pt>
                <c:pt idx="4">
                  <c:v>50-59</c:v>
                </c:pt>
                <c:pt idx="5">
                  <c:v>60-69</c:v>
                </c:pt>
                <c:pt idx="6">
                  <c:v>70-79</c:v>
                </c:pt>
                <c:pt idx="7">
                  <c:v>80-89</c:v>
                </c:pt>
                <c:pt idx="8">
                  <c:v>90-99</c:v>
                </c:pt>
                <c:pt idx="9">
                  <c:v>100-109</c:v>
                </c:pt>
              </c:strCache>
            </c:strRef>
          </c:cat>
          <c:val>
            <c:numRef>
              <c:f>Sheet1!$B$2:$B$11</c:f>
              <c:numCache>
                <c:formatCode>0.0%</c:formatCode>
                <c:ptCount val="10"/>
                <c:pt idx="0">
                  <c:v>8.5000000000000034E-2</c:v>
                </c:pt>
                <c:pt idx="1">
                  <c:v>0.26500000000000001</c:v>
                </c:pt>
                <c:pt idx="2">
                  <c:v>0.22500000000000006</c:v>
                </c:pt>
                <c:pt idx="3">
                  <c:v>0.15500000000000008</c:v>
                </c:pt>
                <c:pt idx="4">
                  <c:v>0.14100000000000001</c:v>
                </c:pt>
                <c:pt idx="5">
                  <c:v>9.3000000000000083E-2</c:v>
                </c:pt>
                <c:pt idx="6">
                  <c:v>2.6000000000000006E-2</c:v>
                </c:pt>
                <c:pt idx="7">
                  <c:v>9.0000000000000063E-3</c:v>
                </c:pt>
                <c:pt idx="8">
                  <c:v>2.0000000000000013E-3</c:v>
                </c:pt>
                <c:pt idx="9">
                  <c:v>1.000000000000001E-4</c:v>
                </c:pt>
              </c:numCache>
            </c:numRef>
          </c:val>
        </c:ser>
        <c:dLbls>
          <c:showVal val="1"/>
        </c:dLbls>
        <c:gapWidth val="75"/>
        <c:axId val="72136960"/>
        <c:axId val="72171520"/>
      </c:barChart>
      <c:catAx>
        <c:axId val="72136960"/>
        <c:scaling>
          <c:orientation val="minMax"/>
        </c:scaling>
        <c:axPos val="b"/>
        <c:majorTickMark val="none"/>
        <c:tickLblPos val="nextTo"/>
        <c:crossAx val="72171520"/>
        <c:crosses val="autoZero"/>
        <c:auto val="1"/>
        <c:lblAlgn val="ctr"/>
        <c:lblOffset val="100"/>
      </c:catAx>
      <c:valAx>
        <c:axId val="72171520"/>
        <c:scaling>
          <c:orientation val="minMax"/>
        </c:scaling>
        <c:axPos val="l"/>
        <c:numFmt formatCode="0.0%" sourceLinked="1"/>
        <c:majorTickMark val="none"/>
        <c:tickLblPos val="nextTo"/>
        <c:crossAx val="7213696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Online Registrations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4"/>
                <c:pt idx="0">
                  <c:v>Democratic Party</c:v>
                </c:pt>
                <c:pt idx="1">
                  <c:v>Republican Party</c:v>
                </c:pt>
                <c:pt idx="2">
                  <c:v>Minor Parties</c:v>
                </c:pt>
                <c:pt idx="3">
                  <c:v>Not a member of a party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0.33400000000000024</c:v>
                </c:pt>
                <c:pt idx="1">
                  <c:v>0.27600000000000002</c:v>
                </c:pt>
                <c:pt idx="2">
                  <c:v>0.129</c:v>
                </c:pt>
                <c:pt idx="3">
                  <c:v>0.26100000000000001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State Party Registration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4"/>
                <c:pt idx="0">
                  <c:v>Democratic Party</c:v>
                </c:pt>
                <c:pt idx="1">
                  <c:v>Republican Party</c:v>
                </c:pt>
                <c:pt idx="2">
                  <c:v>Minor Parties</c:v>
                </c:pt>
                <c:pt idx="3">
                  <c:v>Not a member of a party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0.41344503826973605</c:v>
                </c:pt>
                <c:pt idx="1">
                  <c:v>0.3200330796671908</c:v>
                </c:pt>
                <c:pt idx="2">
                  <c:v>5.9000000000000018E-2</c:v>
                </c:pt>
                <c:pt idx="3">
                  <c:v>0.20758419268661901</c:v>
                </c:pt>
              </c:numCache>
            </c:numRef>
          </c:val>
        </c:ser>
        <c:shape val="cylinder"/>
        <c:axId val="72217728"/>
        <c:axId val="72219264"/>
        <c:axId val="0"/>
      </c:bar3DChart>
      <c:catAx>
        <c:axId val="72217728"/>
        <c:scaling>
          <c:orientation val="minMax"/>
        </c:scaling>
        <c:axPos val="l"/>
        <c:majorTickMark val="none"/>
        <c:tickLblPos val="nextTo"/>
        <c:crossAx val="72219264"/>
        <c:crosses val="autoZero"/>
        <c:auto val="1"/>
        <c:lblAlgn val="ctr"/>
        <c:lblOffset val="100"/>
      </c:catAx>
      <c:valAx>
        <c:axId val="72219264"/>
        <c:scaling>
          <c:orientation val="minMax"/>
        </c:scaling>
        <c:delete val="1"/>
        <c:axPos val="b"/>
        <c:numFmt formatCode="0.0%" sourceLinked="1"/>
        <c:tickLblPos val="none"/>
        <c:crossAx val="72217728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4"/>
  <c:chart>
    <c:autoTitleDeleted val="1"/>
    <c:plotArea>
      <c:layout/>
      <c:area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numRef>
              <c:f>Sheet1!$A$2:$A$75</c:f>
              <c:numCache>
                <c:formatCode>m/d/yy;@</c:formatCode>
                <c:ptCount val="74"/>
                <c:pt idx="0">
                  <c:v>40231</c:v>
                </c:pt>
                <c:pt idx="1">
                  <c:v>40238</c:v>
                </c:pt>
                <c:pt idx="2">
                  <c:v>40245</c:v>
                </c:pt>
                <c:pt idx="3">
                  <c:v>40252</c:v>
                </c:pt>
                <c:pt idx="4">
                  <c:v>40259</c:v>
                </c:pt>
                <c:pt idx="5">
                  <c:v>40266</c:v>
                </c:pt>
                <c:pt idx="6">
                  <c:v>40273</c:v>
                </c:pt>
                <c:pt idx="7">
                  <c:v>40280</c:v>
                </c:pt>
                <c:pt idx="8">
                  <c:v>40287</c:v>
                </c:pt>
                <c:pt idx="9">
                  <c:v>40294</c:v>
                </c:pt>
                <c:pt idx="10">
                  <c:v>40301</c:v>
                </c:pt>
                <c:pt idx="11">
                  <c:v>40308</c:v>
                </c:pt>
                <c:pt idx="12">
                  <c:v>40315</c:v>
                </c:pt>
                <c:pt idx="13">
                  <c:v>40322</c:v>
                </c:pt>
                <c:pt idx="14">
                  <c:v>40329</c:v>
                </c:pt>
                <c:pt idx="15">
                  <c:v>40336</c:v>
                </c:pt>
                <c:pt idx="16">
                  <c:v>40343</c:v>
                </c:pt>
                <c:pt idx="17">
                  <c:v>40350</c:v>
                </c:pt>
                <c:pt idx="18">
                  <c:v>40357</c:v>
                </c:pt>
                <c:pt idx="19">
                  <c:v>40364</c:v>
                </c:pt>
                <c:pt idx="20">
                  <c:v>40371</c:v>
                </c:pt>
                <c:pt idx="21">
                  <c:v>40378</c:v>
                </c:pt>
                <c:pt idx="22">
                  <c:v>240</c:v>
                </c:pt>
                <c:pt idx="23">
                  <c:v>40392</c:v>
                </c:pt>
                <c:pt idx="24">
                  <c:v>40399</c:v>
                </c:pt>
                <c:pt idx="25">
                  <c:v>40406</c:v>
                </c:pt>
                <c:pt idx="26">
                  <c:v>40413</c:v>
                </c:pt>
                <c:pt idx="27">
                  <c:v>40420</c:v>
                </c:pt>
                <c:pt idx="28">
                  <c:v>40427</c:v>
                </c:pt>
                <c:pt idx="29">
                  <c:v>40434</c:v>
                </c:pt>
                <c:pt idx="30">
                  <c:v>40441</c:v>
                </c:pt>
                <c:pt idx="31">
                  <c:v>40448</c:v>
                </c:pt>
                <c:pt idx="32">
                  <c:v>40455</c:v>
                </c:pt>
                <c:pt idx="33">
                  <c:v>40462</c:v>
                </c:pt>
                <c:pt idx="34">
                  <c:v>40469</c:v>
                </c:pt>
                <c:pt idx="35">
                  <c:v>40476</c:v>
                </c:pt>
                <c:pt idx="36">
                  <c:v>40483</c:v>
                </c:pt>
                <c:pt idx="37">
                  <c:v>40490</c:v>
                </c:pt>
                <c:pt idx="38">
                  <c:v>40497</c:v>
                </c:pt>
                <c:pt idx="39">
                  <c:v>40504</c:v>
                </c:pt>
                <c:pt idx="40">
                  <c:v>40511</c:v>
                </c:pt>
                <c:pt idx="41">
                  <c:v>40518</c:v>
                </c:pt>
                <c:pt idx="42">
                  <c:v>40525</c:v>
                </c:pt>
                <c:pt idx="43">
                  <c:v>40532</c:v>
                </c:pt>
                <c:pt idx="44">
                  <c:v>40539</c:v>
                </c:pt>
                <c:pt idx="45">
                  <c:v>40546</c:v>
                </c:pt>
                <c:pt idx="46">
                  <c:v>40553</c:v>
                </c:pt>
                <c:pt idx="47">
                  <c:v>40560</c:v>
                </c:pt>
                <c:pt idx="48">
                  <c:v>40567</c:v>
                </c:pt>
                <c:pt idx="49">
                  <c:v>40574</c:v>
                </c:pt>
                <c:pt idx="50">
                  <c:v>40581</c:v>
                </c:pt>
                <c:pt idx="51">
                  <c:v>40588</c:v>
                </c:pt>
                <c:pt idx="52">
                  <c:v>40595</c:v>
                </c:pt>
                <c:pt idx="53">
                  <c:v>40602</c:v>
                </c:pt>
                <c:pt idx="54">
                  <c:v>40609</c:v>
                </c:pt>
                <c:pt idx="55">
                  <c:v>40616</c:v>
                </c:pt>
                <c:pt idx="56">
                  <c:v>40623</c:v>
                </c:pt>
                <c:pt idx="57">
                  <c:v>40630</c:v>
                </c:pt>
                <c:pt idx="58">
                  <c:v>40637</c:v>
                </c:pt>
                <c:pt idx="59">
                  <c:v>40644</c:v>
                </c:pt>
                <c:pt idx="60">
                  <c:v>40651</c:v>
                </c:pt>
                <c:pt idx="61">
                  <c:v>40658</c:v>
                </c:pt>
                <c:pt idx="62">
                  <c:v>40665</c:v>
                </c:pt>
                <c:pt idx="63">
                  <c:v>40672</c:v>
                </c:pt>
                <c:pt idx="64">
                  <c:v>40679</c:v>
                </c:pt>
                <c:pt idx="65">
                  <c:v>40686</c:v>
                </c:pt>
                <c:pt idx="66">
                  <c:v>40693</c:v>
                </c:pt>
                <c:pt idx="67">
                  <c:v>40700</c:v>
                </c:pt>
                <c:pt idx="68">
                  <c:v>40707</c:v>
                </c:pt>
                <c:pt idx="69">
                  <c:v>40714</c:v>
                </c:pt>
                <c:pt idx="70">
                  <c:v>40721</c:v>
                </c:pt>
                <c:pt idx="71">
                  <c:v>40728</c:v>
                </c:pt>
                <c:pt idx="72">
                  <c:v>40735</c:v>
                </c:pt>
                <c:pt idx="73">
                  <c:v>40742</c:v>
                </c:pt>
              </c:numCache>
            </c:numRef>
          </c:cat>
          <c:val>
            <c:numRef>
              <c:f>Sheet1!$B$2:$B$75</c:f>
              <c:numCache>
                <c:formatCode>#,##0</c:formatCode>
                <c:ptCount val="74"/>
                <c:pt idx="0">
                  <c:v>12</c:v>
                </c:pt>
                <c:pt idx="1">
                  <c:v>1018</c:v>
                </c:pt>
                <c:pt idx="2">
                  <c:v>331</c:v>
                </c:pt>
                <c:pt idx="3">
                  <c:v>308</c:v>
                </c:pt>
                <c:pt idx="4">
                  <c:v>417</c:v>
                </c:pt>
                <c:pt idx="5">
                  <c:v>365</c:v>
                </c:pt>
                <c:pt idx="6">
                  <c:v>594</c:v>
                </c:pt>
                <c:pt idx="7">
                  <c:v>709</c:v>
                </c:pt>
                <c:pt idx="8">
                  <c:v>2803</c:v>
                </c:pt>
                <c:pt idx="9">
                  <c:v>6730</c:v>
                </c:pt>
                <c:pt idx="10">
                  <c:v>1837</c:v>
                </c:pt>
                <c:pt idx="11">
                  <c:v>1736</c:v>
                </c:pt>
                <c:pt idx="12">
                  <c:v>1689</c:v>
                </c:pt>
                <c:pt idx="13">
                  <c:v>874</c:v>
                </c:pt>
                <c:pt idx="14">
                  <c:v>877</c:v>
                </c:pt>
                <c:pt idx="15">
                  <c:v>1089</c:v>
                </c:pt>
                <c:pt idx="16">
                  <c:v>793</c:v>
                </c:pt>
                <c:pt idx="17">
                  <c:v>887</c:v>
                </c:pt>
                <c:pt idx="18">
                  <c:v>834</c:v>
                </c:pt>
                <c:pt idx="19">
                  <c:v>809</c:v>
                </c:pt>
                <c:pt idx="20">
                  <c:v>833</c:v>
                </c:pt>
                <c:pt idx="21">
                  <c:v>924</c:v>
                </c:pt>
                <c:pt idx="22">
                  <c:v>1068</c:v>
                </c:pt>
                <c:pt idx="23">
                  <c:v>976</c:v>
                </c:pt>
                <c:pt idx="24">
                  <c:v>982</c:v>
                </c:pt>
                <c:pt idx="25">
                  <c:v>1003</c:v>
                </c:pt>
                <c:pt idx="26">
                  <c:v>1092</c:v>
                </c:pt>
                <c:pt idx="27">
                  <c:v>1146</c:v>
                </c:pt>
                <c:pt idx="28">
                  <c:v>1539</c:v>
                </c:pt>
                <c:pt idx="29">
                  <c:v>2018</c:v>
                </c:pt>
                <c:pt idx="30">
                  <c:v>2335</c:v>
                </c:pt>
                <c:pt idx="31">
                  <c:v>4309</c:v>
                </c:pt>
                <c:pt idx="32">
                  <c:v>9651</c:v>
                </c:pt>
                <c:pt idx="33">
                  <c:v>15119</c:v>
                </c:pt>
                <c:pt idx="34">
                  <c:v>3746</c:v>
                </c:pt>
                <c:pt idx="35">
                  <c:v>3848</c:v>
                </c:pt>
                <c:pt idx="36">
                  <c:v>3443</c:v>
                </c:pt>
                <c:pt idx="37">
                  <c:v>714</c:v>
                </c:pt>
                <c:pt idx="38">
                  <c:v>597</c:v>
                </c:pt>
                <c:pt idx="39">
                  <c:v>385</c:v>
                </c:pt>
                <c:pt idx="40">
                  <c:v>493</c:v>
                </c:pt>
                <c:pt idx="41">
                  <c:v>526</c:v>
                </c:pt>
                <c:pt idx="42">
                  <c:v>459</c:v>
                </c:pt>
                <c:pt idx="43">
                  <c:v>392</c:v>
                </c:pt>
                <c:pt idx="44">
                  <c:v>513</c:v>
                </c:pt>
                <c:pt idx="45">
                  <c:v>589</c:v>
                </c:pt>
                <c:pt idx="46">
                  <c:v>592</c:v>
                </c:pt>
                <c:pt idx="47">
                  <c:v>519</c:v>
                </c:pt>
                <c:pt idx="48">
                  <c:v>547</c:v>
                </c:pt>
                <c:pt idx="49">
                  <c:v>542</c:v>
                </c:pt>
                <c:pt idx="50">
                  <c:v>486</c:v>
                </c:pt>
                <c:pt idx="51">
                  <c:v>453</c:v>
                </c:pt>
                <c:pt idx="52">
                  <c:v>483</c:v>
                </c:pt>
                <c:pt idx="53">
                  <c:v>572</c:v>
                </c:pt>
                <c:pt idx="54">
                  <c:v>528</c:v>
                </c:pt>
                <c:pt idx="55">
                  <c:v>495</c:v>
                </c:pt>
                <c:pt idx="56">
                  <c:v>549</c:v>
                </c:pt>
                <c:pt idx="57">
                  <c:v>540</c:v>
                </c:pt>
                <c:pt idx="58">
                  <c:v>646</c:v>
                </c:pt>
                <c:pt idx="59">
                  <c:v>788</c:v>
                </c:pt>
                <c:pt idx="60">
                  <c:v>824</c:v>
                </c:pt>
                <c:pt idx="61">
                  <c:v>1499</c:v>
                </c:pt>
                <c:pt idx="62">
                  <c:v>1051</c:v>
                </c:pt>
                <c:pt idx="63">
                  <c:v>995</c:v>
                </c:pt>
                <c:pt idx="64">
                  <c:v>891</c:v>
                </c:pt>
                <c:pt idx="65">
                  <c:v>693</c:v>
                </c:pt>
                <c:pt idx="66">
                  <c:v>647</c:v>
                </c:pt>
                <c:pt idx="67">
                  <c:v>630</c:v>
                </c:pt>
                <c:pt idx="68">
                  <c:v>706</c:v>
                </c:pt>
                <c:pt idx="69">
                  <c:v>667</c:v>
                </c:pt>
                <c:pt idx="70">
                  <c:v>643</c:v>
                </c:pt>
                <c:pt idx="71">
                  <c:v>694</c:v>
                </c:pt>
                <c:pt idx="72">
                  <c:v>696</c:v>
                </c:pt>
                <c:pt idx="73">
                  <c:v>121</c:v>
                </c:pt>
              </c:numCache>
            </c:numRef>
          </c:val>
        </c:ser>
        <c:axId val="80513280"/>
        <c:axId val="80523264"/>
      </c:areaChart>
      <c:catAx>
        <c:axId val="80513280"/>
        <c:scaling>
          <c:orientation val="minMax"/>
        </c:scaling>
        <c:axPos val="b"/>
        <c:numFmt formatCode="m/d/yy;@" sourceLinked="1"/>
        <c:tickLblPos val="nextTo"/>
        <c:crossAx val="80523264"/>
        <c:crosses val="autoZero"/>
        <c:auto val="1"/>
        <c:lblAlgn val="ctr"/>
        <c:lblOffset val="100"/>
      </c:catAx>
      <c:valAx>
        <c:axId val="80523264"/>
        <c:scaling>
          <c:orientation val="minMax"/>
        </c:scaling>
        <c:axPos val="l"/>
        <c:majorGridlines/>
        <c:numFmt formatCode="#,##0" sourceLinked="1"/>
        <c:tickLblPos val="nextTo"/>
        <c:crossAx val="80513280"/>
        <c:crosses val="autoZero"/>
        <c:crossBetween val="midCat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8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cat>
            <c:strRef>
              <c:f>Sheet1!$A$2:$A$17</c:f>
              <c:strCache>
                <c:ptCount val="16"/>
                <c:pt idx="0">
                  <c:v>March 2010</c:v>
                </c:pt>
                <c:pt idx="1">
                  <c:v>April 2010</c:v>
                </c:pt>
                <c:pt idx="2">
                  <c:v>May 2010</c:v>
                </c:pt>
                <c:pt idx="3">
                  <c:v>June 2010</c:v>
                </c:pt>
                <c:pt idx="4">
                  <c:v>July 2010</c:v>
                </c:pt>
                <c:pt idx="5">
                  <c:v>August 2010</c:v>
                </c:pt>
                <c:pt idx="6">
                  <c:v>September 2010</c:v>
                </c:pt>
                <c:pt idx="7">
                  <c:v>October 2010</c:v>
                </c:pt>
                <c:pt idx="8">
                  <c:v>November 2010</c:v>
                </c:pt>
                <c:pt idx="9">
                  <c:v>December 2010</c:v>
                </c:pt>
                <c:pt idx="10">
                  <c:v>January 2011</c:v>
                </c:pt>
                <c:pt idx="11">
                  <c:v>February 2011</c:v>
                </c:pt>
                <c:pt idx="12">
                  <c:v>March 2011</c:v>
                </c:pt>
                <c:pt idx="13">
                  <c:v>April 2011</c:v>
                </c:pt>
                <c:pt idx="14">
                  <c:v>May 2011</c:v>
                </c:pt>
                <c:pt idx="15">
                  <c:v>June 2011</c:v>
                </c:pt>
              </c:strCache>
            </c:strRef>
          </c:cat>
          <c:val>
            <c:numRef>
              <c:f>Sheet1!$B$2:$B$17</c:f>
              <c:numCache>
                <c:formatCode>0%</c:formatCode>
                <c:ptCount val="16"/>
                <c:pt idx="0">
                  <c:v>0.13</c:v>
                </c:pt>
                <c:pt idx="1">
                  <c:v>0.29000000000000015</c:v>
                </c:pt>
                <c:pt idx="2">
                  <c:v>0.27</c:v>
                </c:pt>
                <c:pt idx="3">
                  <c:v>0.18000000000000008</c:v>
                </c:pt>
                <c:pt idx="4">
                  <c:v>0.17</c:v>
                </c:pt>
                <c:pt idx="5">
                  <c:v>0.14000000000000001</c:v>
                </c:pt>
                <c:pt idx="6">
                  <c:v>0.18000000000000008</c:v>
                </c:pt>
                <c:pt idx="7">
                  <c:v>0.31000000000000016</c:v>
                </c:pt>
                <c:pt idx="8">
                  <c:v>0.17</c:v>
                </c:pt>
                <c:pt idx="9">
                  <c:v>0.14000000000000001</c:v>
                </c:pt>
                <c:pt idx="10">
                  <c:v>0.17</c:v>
                </c:pt>
                <c:pt idx="11">
                  <c:v>0.14000000000000001</c:v>
                </c:pt>
                <c:pt idx="12">
                  <c:v>0.14000000000000001</c:v>
                </c:pt>
                <c:pt idx="13">
                  <c:v>0.18000000000000008</c:v>
                </c:pt>
                <c:pt idx="14">
                  <c:v>0.2</c:v>
                </c:pt>
                <c:pt idx="15">
                  <c:v>0.15000000000000008</c:v>
                </c:pt>
              </c:numCache>
            </c:numRef>
          </c:val>
        </c:ser>
        <c:dLbls>
          <c:showVal val="1"/>
        </c:dLbls>
        <c:axId val="74625024"/>
        <c:axId val="74626560"/>
      </c:barChart>
      <c:catAx>
        <c:axId val="74625024"/>
        <c:scaling>
          <c:orientation val="minMax"/>
        </c:scaling>
        <c:axPos val="l"/>
        <c:numFmt formatCode="m/d/yyyy" sourceLinked="1"/>
        <c:majorTickMark val="none"/>
        <c:tickLblPos val="nextTo"/>
        <c:crossAx val="74626560"/>
        <c:crosses val="autoZero"/>
        <c:auto val="1"/>
        <c:lblAlgn val="ctr"/>
        <c:lblOffset val="100"/>
      </c:catAx>
      <c:valAx>
        <c:axId val="74626560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7462502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B68A8-5B51-4069-BF51-82226BA74323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E7A4-B90B-4D67-8B17-2D8AFDD71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B68A8-5B51-4069-BF51-82226BA74323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E7A4-B90B-4D67-8B17-2D8AFDD71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B68A8-5B51-4069-BF51-82226BA74323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E7A4-B90B-4D67-8B17-2D8AFDD71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B68A8-5B51-4069-BF51-82226BA74323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E7A4-B90B-4D67-8B17-2D8AFDD71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B68A8-5B51-4069-BF51-82226BA74323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E7A4-B90B-4D67-8B17-2D8AFDD71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B68A8-5B51-4069-BF51-82226BA74323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E7A4-B90B-4D67-8B17-2D8AFDD71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B68A8-5B51-4069-BF51-82226BA74323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E7A4-B90B-4D67-8B17-2D8AFDD71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B68A8-5B51-4069-BF51-82226BA74323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E7A4-B90B-4D67-8B17-2D8AFDD71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B68A8-5B51-4069-BF51-82226BA74323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E7A4-B90B-4D67-8B17-2D8AFDD71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B68A8-5B51-4069-BF51-82226BA74323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E7A4-B90B-4D67-8B17-2D8AFDD71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B68A8-5B51-4069-BF51-82226BA74323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E7A4-B90B-4D67-8B17-2D8AFDD71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B68A8-5B51-4069-BF51-82226BA74323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BE7A4-B90B-4D67-8B17-2D8AFDD71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   Online Registration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r>
              <a:rPr lang="en-US" dirty="0" smtClean="0"/>
              <a:t>Chaptered August 7, 2009 and we went live March 1, 2010.</a:t>
            </a:r>
          </a:p>
          <a:p>
            <a:endParaRPr lang="en-US" dirty="0" smtClean="0"/>
          </a:p>
          <a:p>
            <a:r>
              <a:rPr lang="en-US" dirty="0" smtClean="0"/>
              <a:t>Less than 7 months to implement.</a:t>
            </a:r>
          </a:p>
          <a:p>
            <a:endParaRPr lang="en-US" dirty="0" smtClean="0"/>
          </a:p>
          <a:p>
            <a:r>
              <a:rPr lang="en-US" dirty="0" smtClean="0"/>
              <a:t>$200,000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100584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066800"/>
            <a:ext cx="7848600" cy="5566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81400" y="304800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Three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066800"/>
            <a:ext cx="7065850" cy="536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33600" y="228600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Review and Submit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Exception Paths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95400"/>
            <a:ext cx="8534399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Exception Paths</a:t>
            </a:r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8686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Registration by Age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Registration by Party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Registration by Date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Online Registrations vs. </a:t>
            </a:r>
            <a:br>
              <a:rPr lang="en-US" dirty="0" smtClean="0"/>
            </a:br>
            <a:r>
              <a:rPr lang="en-US" dirty="0" smtClean="0"/>
              <a:t>Paper Registrations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Surprises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Average age using the system the first week was older than me.</a:t>
            </a:r>
          </a:p>
          <a:p>
            <a:endParaRPr lang="en-US" dirty="0" smtClean="0"/>
          </a:p>
          <a:p>
            <a:r>
              <a:rPr lang="en-US" dirty="0" smtClean="0"/>
              <a:t>Some registration groups still use paper forms so they can track their registrants and build GOTV lists.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Voter 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dirty="0" smtClean="0"/>
              <a:t>Questions???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505200"/>
            <a:ext cx="329184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419600" y="3581400"/>
            <a:ext cx="441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Steve Trout</a:t>
            </a:r>
          </a:p>
          <a:p>
            <a:r>
              <a:rPr lang="en-US" sz="3200" dirty="0" smtClean="0"/>
              <a:t>State Election Director</a:t>
            </a:r>
          </a:p>
          <a:p>
            <a:r>
              <a:rPr lang="en-US" sz="3200" dirty="0" smtClean="0"/>
              <a:t>Oregon Secretary of State</a:t>
            </a:r>
          </a:p>
          <a:p>
            <a:r>
              <a:rPr lang="en-US" sz="3200" dirty="0" smtClean="0"/>
              <a:t>503-986-2339</a:t>
            </a:r>
          </a:p>
          <a:p>
            <a:r>
              <a:rPr lang="en-US" sz="3200" dirty="0" smtClean="0"/>
              <a:t>Steve.trout@state.or.us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Must have Driver License or Driver Permit or State ID Number with a digital signature on file at DMV in order to register online.</a:t>
            </a:r>
          </a:p>
          <a:p>
            <a:endParaRPr lang="en-US" dirty="0" smtClean="0"/>
          </a:p>
          <a:p>
            <a:r>
              <a:rPr lang="en-US" dirty="0" smtClean="0"/>
              <a:t>Use signatures from DMV.</a:t>
            </a:r>
          </a:p>
          <a:p>
            <a:endParaRPr lang="en-US" dirty="0" smtClean="0"/>
          </a:p>
          <a:p>
            <a:r>
              <a:rPr lang="en-US" dirty="0" smtClean="0"/>
              <a:t>If they do not have a Driver License they can still use the system but will have to print out, sign, and return so we have their signature.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County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Batch uploaded to county every evening</a:t>
            </a:r>
          </a:p>
          <a:p>
            <a:pPr lvl="1"/>
            <a:r>
              <a:rPr lang="en-US" dirty="0" smtClean="0"/>
              <a:t>More often in peak times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County staff </a:t>
            </a:r>
            <a:r>
              <a:rPr lang="en-US" smtClean="0"/>
              <a:t>review submission </a:t>
            </a:r>
            <a:r>
              <a:rPr lang="en-US" dirty="0" smtClean="0"/>
              <a:t>and accept registration</a:t>
            </a:r>
          </a:p>
          <a:p>
            <a:endParaRPr lang="en-US" dirty="0" smtClean="0"/>
          </a:p>
          <a:p>
            <a:r>
              <a:rPr lang="en-US" dirty="0" smtClean="0"/>
              <a:t>County sends postcard to voter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Gains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Reduce the number of people re-registering with the same information</a:t>
            </a:r>
          </a:p>
          <a:p>
            <a:endParaRPr lang="en-US" dirty="0" smtClean="0"/>
          </a:p>
          <a:p>
            <a:r>
              <a:rPr lang="en-US" dirty="0" smtClean="0"/>
              <a:t>Get better quality data straight from the voter</a:t>
            </a:r>
          </a:p>
          <a:p>
            <a:pPr lvl="1"/>
            <a:r>
              <a:rPr lang="en-US" dirty="0" smtClean="0"/>
              <a:t>No handwriting issues</a:t>
            </a:r>
          </a:p>
          <a:p>
            <a:pPr lvl="1"/>
            <a:r>
              <a:rPr lang="en-US" dirty="0" smtClean="0"/>
              <a:t>Reduce the double-entry by elections staff</a:t>
            </a:r>
          </a:p>
          <a:p>
            <a:endParaRPr lang="en-US" dirty="0" smtClean="0"/>
          </a:p>
          <a:p>
            <a:r>
              <a:rPr lang="en-US" dirty="0" smtClean="0"/>
              <a:t>Spread the workload during high registration periods by minimizing the dumping of registration cards at the registration cut-off.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62096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How many licks </a:t>
            </a:r>
            <a:r>
              <a:rPr lang="en-US" sz="4800" b="1" i="1" dirty="0" smtClean="0"/>
              <a:t>does</a:t>
            </a:r>
            <a:r>
              <a:rPr lang="en-US" sz="4800" dirty="0" smtClean="0"/>
              <a:t> it take to get to the Tootsie Roll center of a Tootsie Pop?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81000"/>
            <a:ext cx="23812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29453" y="3244334"/>
            <a:ext cx="4085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/>
              <a:t>http://www.youtube.com/v/LZ0epRjfGLw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How many screens does it take to register to vote online in Oregon?</a:t>
            </a:r>
            <a:endParaRPr lang="en-US" sz="44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381000"/>
            <a:ext cx="25908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19200"/>
            <a:ext cx="8229600" cy="4769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81400" y="3048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One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143000"/>
            <a:ext cx="7391399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81400" y="3048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Two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275</Words>
  <Application>Microsoft Office PowerPoint</Application>
  <PresentationFormat>On-screen Show (4:3)</PresentationFormat>
  <Paragraphs>51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          Online Registration Legislation</vt:lpstr>
      <vt:lpstr>How it Works</vt:lpstr>
      <vt:lpstr>County Process</vt:lpstr>
      <vt:lpstr>Efficiency Gains</vt:lpstr>
      <vt:lpstr>Slide 5</vt:lpstr>
      <vt:lpstr>Slide 6</vt:lpstr>
      <vt:lpstr>Slide 7</vt:lpstr>
      <vt:lpstr>Slide 8</vt:lpstr>
      <vt:lpstr>Slide 9</vt:lpstr>
      <vt:lpstr>Slide 10</vt:lpstr>
      <vt:lpstr>Slide 11</vt:lpstr>
      <vt:lpstr>Other Exception Paths</vt:lpstr>
      <vt:lpstr>Other Exception Paths</vt:lpstr>
      <vt:lpstr>Online Registration by Age</vt:lpstr>
      <vt:lpstr>Online Registration by Party</vt:lpstr>
      <vt:lpstr>Online Registration by Date</vt:lpstr>
      <vt:lpstr>Online Registrations vs.  Paper Registrations</vt:lpstr>
      <vt:lpstr>Surprises</vt:lpstr>
      <vt:lpstr>Online Voter Registration</vt:lpstr>
    </vt:vector>
  </TitlesOfParts>
  <Company>Oregon Secretary of State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N. Trout</dc:creator>
  <cp:lastModifiedBy>dondef</cp:lastModifiedBy>
  <cp:revision>42</cp:revision>
  <dcterms:created xsi:type="dcterms:W3CDTF">2011-07-13T23:18:08Z</dcterms:created>
  <dcterms:modified xsi:type="dcterms:W3CDTF">2011-07-20T14:51:17Z</dcterms:modified>
</cp:coreProperties>
</file>