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4.jpg" ContentType="image/jpeg"/>
  <Override PartName="/ppt/media/image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259" r:id="rId3"/>
    <p:sldId id="258" r:id="rId4"/>
    <p:sldId id="328" r:id="rId5"/>
    <p:sldId id="329" r:id="rId6"/>
    <p:sldId id="330" r:id="rId7"/>
    <p:sldId id="331" r:id="rId8"/>
    <p:sldId id="332" r:id="rId9"/>
    <p:sldId id="378" r:id="rId10"/>
    <p:sldId id="334" r:id="rId11"/>
    <p:sldId id="335" r:id="rId12"/>
    <p:sldId id="337" r:id="rId13"/>
    <p:sldId id="338" r:id="rId14"/>
    <p:sldId id="339" r:id="rId15"/>
    <p:sldId id="342" r:id="rId16"/>
    <p:sldId id="343" r:id="rId17"/>
    <p:sldId id="344" r:id="rId18"/>
    <p:sldId id="346" r:id="rId19"/>
    <p:sldId id="352" r:id="rId20"/>
    <p:sldId id="353" r:id="rId21"/>
    <p:sldId id="354" r:id="rId22"/>
    <p:sldId id="383" r:id="rId23"/>
    <p:sldId id="355" r:id="rId24"/>
    <p:sldId id="356" r:id="rId25"/>
    <p:sldId id="357" r:id="rId26"/>
    <p:sldId id="360" r:id="rId27"/>
    <p:sldId id="362" r:id="rId28"/>
    <p:sldId id="366" r:id="rId29"/>
    <p:sldId id="368" r:id="rId30"/>
    <p:sldId id="369" r:id="rId31"/>
    <p:sldId id="370" r:id="rId32"/>
    <p:sldId id="371" r:id="rId33"/>
    <p:sldId id="279" r:id="rId34"/>
    <p:sldId id="280" r:id="rId35"/>
    <p:sldId id="376" r:id="rId36"/>
    <p:sldId id="295" r:id="rId37"/>
    <p:sldId id="288" r:id="rId38"/>
    <p:sldId id="379" r:id="rId39"/>
    <p:sldId id="380" r:id="rId40"/>
    <p:sldId id="381" r:id="rId41"/>
    <p:sldId id="382" r:id="rId42"/>
    <p:sldId id="301" r:id="rId43"/>
    <p:sldId id="38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9" autoAdjust="0"/>
    <p:restoredTop sz="94660"/>
  </p:normalViewPr>
  <p:slideViewPr>
    <p:cSldViewPr>
      <p:cViewPr varScale="1">
        <p:scale>
          <a:sx n="107" d="100"/>
          <a:sy n="107" d="100"/>
        </p:scale>
        <p:origin x="1728"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6AF03-F9CE-4D89-91AD-E8DDE7116559}" type="datetimeFigureOut">
              <a:rPr lang="en-US" smtClean="0"/>
              <a:t>12/10/2019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CC31-4BEC-4167-8E76-17DF8D42E422}" type="slidenum">
              <a:rPr lang="en-US" smtClean="0"/>
              <a:t>‹#›</a:t>
            </a:fld>
            <a:endParaRPr lang="en-US"/>
          </a:p>
        </p:txBody>
      </p:sp>
    </p:spTree>
    <p:extLst>
      <p:ext uri="{BB962C8B-B14F-4D97-AF65-F5344CB8AC3E}">
        <p14:creationId xmlns:p14="http://schemas.microsoft.com/office/powerpoint/2010/main" val="306827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2</a:t>
            </a:fld>
            <a:endParaRPr lang="en-US"/>
          </a:p>
        </p:txBody>
      </p:sp>
    </p:spTree>
    <p:extLst>
      <p:ext uri="{BB962C8B-B14F-4D97-AF65-F5344CB8AC3E}">
        <p14:creationId xmlns:p14="http://schemas.microsoft.com/office/powerpoint/2010/main" val="111799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11</a:t>
            </a:fld>
            <a:endParaRPr lang="en-US"/>
          </a:p>
        </p:txBody>
      </p:sp>
    </p:spTree>
    <p:extLst>
      <p:ext uri="{BB962C8B-B14F-4D97-AF65-F5344CB8AC3E}">
        <p14:creationId xmlns:p14="http://schemas.microsoft.com/office/powerpoint/2010/main" val="61458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12</a:t>
            </a:fld>
            <a:endParaRPr lang="en-US"/>
          </a:p>
        </p:txBody>
      </p:sp>
    </p:spTree>
    <p:extLst>
      <p:ext uri="{BB962C8B-B14F-4D97-AF65-F5344CB8AC3E}">
        <p14:creationId xmlns:p14="http://schemas.microsoft.com/office/powerpoint/2010/main" val="241024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13</a:t>
            </a:fld>
            <a:endParaRPr lang="en-US"/>
          </a:p>
        </p:txBody>
      </p:sp>
    </p:spTree>
    <p:extLst>
      <p:ext uri="{BB962C8B-B14F-4D97-AF65-F5344CB8AC3E}">
        <p14:creationId xmlns:p14="http://schemas.microsoft.com/office/powerpoint/2010/main" val="279405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15</a:t>
            </a:fld>
            <a:endParaRPr lang="en-US"/>
          </a:p>
        </p:txBody>
      </p:sp>
    </p:spTree>
    <p:extLst>
      <p:ext uri="{BB962C8B-B14F-4D97-AF65-F5344CB8AC3E}">
        <p14:creationId xmlns:p14="http://schemas.microsoft.com/office/powerpoint/2010/main" val="115692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Empowerment Program = partnership between SOS, Community Colleges, CSUs, UCs.  SOS to report each year the results to Legislature</a:t>
            </a:r>
          </a:p>
          <a:p>
            <a:r>
              <a:rPr lang="en-US" dirty="0"/>
              <a:t>Emails and print calendars same info/dates such as election dates, 15-day registration, VBM mail dates, how to get VBMs, how to register, etc.</a:t>
            </a:r>
          </a:p>
          <a:p>
            <a:r>
              <a:rPr lang="en-US" dirty="0"/>
              <a:t>Social media – early voting dates, CVR info, Election day</a:t>
            </a:r>
          </a:p>
          <a:p>
            <a:r>
              <a:rPr lang="en-US" dirty="0"/>
              <a:t>Coordinator – implements this program on that campus, coordinates outreach events, creates a plan</a:t>
            </a:r>
          </a:p>
          <a:p>
            <a:r>
              <a:rPr lang="en-US" dirty="0"/>
              <a:t>Students Vote Project is what the SOS develops to create the information required in the Civic…Program</a:t>
            </a:r>
          </a:p>
        </p:txBody>
      </p:sp>
      <p:sp>
        <p:nvSpPr>
          <p:cNvPr id="4" name="Slide Number Placeholder 3"/>
          <p:cNvSpPr>
            <a:spLocks noGrp="1"/>
          </p:cNvSpPr>
          <p:nvPr>
            <p:ph type="sldNum" sz="quarter" idx="5"/>
          </p:nvPr>
        </p:nvSpPr>
        <p:spPr/>
        <p:txBody>
          <a:bodyPr/>
          <a:lstStyle/>
          <a:p>
            <a:fld id="{A65BCC31-4BEC-4167-8E76-17DF8D42E422}" type="slidenum">
              <a:rPr lang="en-US" smtClean="0"/>
              <a:t>16</a:t>
            </a:fld>
            <a:endParaRPr lang="en-US"/>
          </a:p>
        </p:txBody>
      </p:sp>
    </p:spTree>
    <p:extLst>
      <p:ext uri="{BB962C8B-B14F-4D97-AF65-F5344CB8AC3E}">
        <p14:creationId xmlns:p14="http://schemas.microsoft.com/office/powerpoint/2010/main" val="391833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3019.5 – the voter’s instead of his or her and spelling of canvass.</a:t>
            </a:r>
          </a:p>
          <a:p>
            <a:r>
              <a:rPr lang="en-US" dirty="0"/>
              <a:t>6768 – removed the signed line from top of form</a:t>
            </a:r>
          </a:p>
          <a:p>
            <a:r>
              <a:rPr lang="en-US" dirty="0"/>
              <a:t>8106.5 – spells out the numbers 3 and 9 and capitalizes State</a:t>
            </a:r>
          </a:p>
          <a:p>
            <a:r>
              <a:rPr lang="en-US" dirty="0"/>
              <a:t>10010 – corrects spelling of timeframe and internet website and spells out $30,000</a:t>
            </a:r>
          </a:p>
          <a:p>
            <a:r>
              <a:rPr lang="en-US" dirty="0"/>
              <a:t>13102 – more he or she to the voter, prior to becomes before and index is now roster</a:t>
            </a:r>
          </a:p>
          <a:p>
            <a:r>
              <a:rPr lang="en-US" dirty="0"/>
              <a:t>14201 – more of the voter’s, rosters, internet websites</a:t>
            </a:r>
          </a:p>
          <a:p>
            <a:r>
              <a:rPr lang="en-US" dirty="0"/>
              <a:t>21003 – lots of lower case departments, his or her becoming that person’s and then randomly determined is now randomly determined with the same spelling so I guess they needed to meet a quota of changes</a:t>
            </a:r>
          </a:p>
        </p:txBody>
      </p:sp>
      <p:sp>
        <p:nvSpPr>
          <p:cNvPr id="4" name="Slide Number Placeholder 3"/>
          <p:cNvSpPr>
            <a:spLocks noGrp="1"/>
          </p:cNvSpPr>
          <p:nvPr>
            <p:ph type="sldNum" sz="quarter" idx="5"/>
          </p:nvPr>
        </p:nvSpPr>
        <p:spPr/>
        <p:txBody>
          <a:bodyPr/>
          <a:lstStyle/>
          <a:p>
            <a:fld id="{A65BCC31-4BEC-4167-8E76-17DF8D42E422}" type="slidenum">
              <a:rPr lang="en-US" smtClean="0"/>
              <a:t>17</a:t>
            </a:fld>
            <a:endParaRPr lang="en-US"/>
          </a:p>
        </p:txBody>
      </p:sp>
    </p:spTree>
    <p:extLst>
      <p:ext uri="{BB962C8B-B14F-4D97-AF65-F5344CB8AC3E}">
        <p14:creationId xmlns:p14="http://schemas.microsoft.com/office/powerpoint/2010/main" val="367851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at SOS when applicants are getting PVRDRs from them</a:t>
            </a:r>
          </a:p>
          <a:p>
            <a:endParaRPr lang="en-US" dirty="0"/>
          </a:p>
        </p:txBody>
      </p:sp>
      <p:sp>
        <p:nvSpPr>
          <p:cNvPr id="4" name="Slide Number Placeholder 3"/>
          <p:cNvSpPr>
            <a:spLocks noGrp="1"/>
          </p:cNvSpPr>
          <p:nvPr>
            <p:ph type="sldNum" sz="quarter" idx="5"/>
          </p:nvPr>
        </p:nvSpPr>
        <p:spPr/>
        <p:txBody>
          <a:bodyPr/>
          <a:lstStyle/>
          <a:p>
            <a:fld id="{A65BCC31-4BEC-4167-8E76-17DF8D42E422}" type="slidenum">
              <a:rPr lang="en-US" smtClean="0"/>
              <a:t>18</a:t>
            </a:fld>
            <a:endParaRPr lang="en-US"/>
          </a:p>
        </p:txBody>
      </p:sp>
    </p:spTree>
    <p:extLst>
      <p:ext uri="{BB962C8B-B14F-4D97-AF65-F5344CB8AC3E}">
        <p14:creationId xmlns:p14="http://schemas.microsoft.com/office/powerpoint/2010/main" val="1652445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19</a:t>
            </a:fld>
            <a:endParaRPr lang="en-US"/>
          </a:p>
        </p:txBody>
      </p:sp>
    </p:spTree>
    <p:extLst>
      <p:ext uri="{BB962C8B-B14F-4D97-AF65-F5344CB8AC3E}">
        <p14:creationId xmlns:p14="http://schemas.microsoft.com/office/powerpoint/2010/main" val="3513372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  </a:t>
            </a:r>
          </a:p>
        </p:txBody>
      </p:sp>
      <p:sp>
        <p:nvSpPr>
          <p:cNvPr id="4" name="Slide Number Placeholder 3"/>
          <p:cNvSpPr>
            <a:spLocks noGrp="1"/>
          </p:cNvSpPr>
          <p:nvPr>
            <p:ph type="sldNum" sz="quarter" idx="5"/>
          </p:nvPr>
        </p:nvSpPr>
        <p:spPr/>
        <p:txBody>
          <a:bodyPr/>
          <a:lstStyle/>
          <a:p>
            <a:fld id="{A65BCC31-4BEC-4167-8E76-17DF8D42E422}" type="slidenum">
              <a:rPr lang="en-US" smtClean="0"/>
              <a:t>20</a:t>
            </a:fld>
            <a:endParaRPr lang="en-US"/>
          </a:p>
        </p:txBody>
      </p:sp>
    </p:spTree>
    <p:extLst>
      <p:ext uri="{BB962C8B-B14F-4D97-AF65-F5344CB8AC3E}">
        <p14:creationId xmlns:p14="http://schemas.microsoft.com/office/powerpoint/2010/main" val="3904947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a:t>
            </a:r>
          </a:p>
          <a:p>
            <a:r>
              <a:rPr lang="en-US" dirty="0"/>
              <a:t>9030 – 6.1 is the correct 9030 to incorporate AB 698 about the initials on </a:t>
            </a:r>
            <a:r>
              <a:rPr lang="en-US"/>
              <a:t>the petitions</a:t>
            </a:r>
            <a:endParaRPr lang="en-US" dirty="0"/>
          </a:p>
          <a:p>
            <a:r>
              <a:rPr lang="en-US" dirty="0"/>
              <a:t>Candidate oath then oath of office after election/ail.  District secretary can give candidate oath and now oath of office</a:t>
            </a:r>
          </a:p>
        </p:txBody>
      </p:sp>
      <p:sp>
        <p:nvSpPr>
          <p:cNvPr id="4" name="Slide Number Placeholder 3"/>
          <p:cNvSpPr>
            <a:spLocks noGrp="1"/>
          </p:cNvSpPr>
          <p:nvPr>
            <p:ph type="sldNum" sz="quarter" idx="5"/>
          </p:nvPr>
        </p:nvSpPr>
        <p:spPr/>
        <p:txBody>
          <a:bodyPr/>
          <a:lstStyle/>
          <a:p>
            <a:fld id="{A65BCC31-4BEC-4167-8E76-17DF8D42E422}" type="slidenum">
              <a:rPr lang="en-US" smtClean="0"/>
              <a:t>21</a:t>
            </a:fld>
            <a:endParaRPr lang="en-US"/>
          </a:p>
        </p:txBody>
      </p:sp>
    </p:spTree>
    <p:extLst>
      <p:ext uri="{BB962C8B-B14F-4D97-AF65-F5344CB8AC3E}">
        <p14:creationId xmlns:p14="http://schemas.microsoft.com/office/powerpoint/2010/main" val="42484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on 12/3/2018 and was amended 6 times.</a:t>
            </a:r>
          </a:p>
          <a:p>
            <a:r>
              <a:rPr lang="en-US" dirty="0"/>
              <a:t>Originally bill called for VBMs to be sent no later than E-60, for VBMs to be in mail stream within 5 days and for a vote center in all Assembly districts.</a:t>
            </a:r>
          </a:p>
          <a:p>
            <a:r>
              <a:rPr lang="en-US" dirty="0"/>
              <a:t>The reason was to ensure everyone got ballots timely without giving preference to specific areas of the county and to better inform voters because the longer they have the ballots the more informed they will be.</a:t>
            </a:r>
          </a:p>
          <a:p>
            <a:r>
              <a:rPr lang="en-US" dirty="0"/>
              <a:t>Calendar discussion about filing, certified lists, etc. and was amended to E-45 because we send paper ballots to UOCAVA voters therefore we would have paper ballots for other VBM voters.</a:t>
            </a:r>
          </a:p>
          <a:p>
            <a:r>
              <a:rPr lang="en-US" dirty="0"/>
              <a:t>Assembly district discussion.  Amended to AD with 50,000+ voters.</a:t>
            </a:r>
          </a:p>
          <a:p>
            <a:r>
              <a:rPr lang="en-US" dirty="0"/>
              <a:t>“Beginning 29 days” amendment</a:t>
            </a:r>
          </a:p>
          <a:p>
            <a:r>
              <a:rPr lang="en-US" dirty="0"/>
              <a:t>Senate floor amendments on last day possible deleted vote center requirement but put back in “no later than E-29” language leaving it open ended on when you can send VBMs and start voting in your offices</a:t>
            </a:r>
          </a:p>
        </p:txBody>
      </p:sp>
      <p:sp>
        <p:nvSpPr>
          <p:cNvPr id="4" name="Slide Number Placeholder 3"/>
          <p:cNvSpPr>
            <a:spLocks noGrp="1"/>
          </p:cNvSpPr>
          <p:nvPr>
            <p:ph type="sldNum" sz="quarter" idx="5"/>
          </p:nvPr>
        </p:nvSpPr>
        <p:spPr/>
        <p:txBody>
          <a:bodyPr/>
          <a:lstStyle/>
          <a:p>
            <a:fld id="{A65BCC31-4BEC-4167-8E76-17DF8D42E422}" type="slidenum">
              <a:rPr lang="en-US" smtClean="0"/>
              <a:t>3</a:t>
            </a:fld>
            <a:endParaRPr lang="en-US"/>
          </a:p>
        </p:txBody>
      </p:sp>
    </p:spTree>
    <p:extLst>
      <p:ext uri="{BB962C8B-B14F-4D97-AF65-F5344CB8AC3E}">
        <p14:creationId xmlns:p14="http://schemas.microsoft.com/office/powerpoint/2010/main" val="2187891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a:p>
            <a:r>
              <a:rPr lang="en-US" dirty="0"/>
              <a:t>Bill chaptered and then Patterson v. Padilla occurred to exclude President from list.  </a:t>
            </a:r>
            <a:r>
              <a:rPr lang="en-US"/>
              <a:t>Final decision.</a:t>
            </a:r>
            <a:endParaRPr lang="en-US" dirty="0"/>
          </a:p>
        </p:txBody>
      </p:sp>
      <p:sp>
        <p:nvSpPr>
          <p:cNvPr id="4" name="Slide Number Placeholder 3"/>
          <p:cNvSpPr>
            <a:spLocks noGrp="1"/>
          </p:cNvSpPr>
          <p:nvPr>
            <p:ph type="sldNum" sz="quarter" idx="5"/>
          </p:nvPr>
        </p:nvSpPr>
        <p:spPr/>
        <p:txBody>
          <a:bodyPr/>
          <a:lstStyle/>
          <a:p>
            <a:fld id="{A65BCC31-4BEC-4167-8E76-17DF8D42E422}" type="slidenum">
              <a:rPr lang="en-US" smtClean="0"/>
              <a:t>23</a:t>
            </a:fld>
            <a:endParaRPr lang="en-US"/>
          </a:p>
        </p:txBody>
      </p:sp>
    </p:spTree>
    <p:extLst>
      <p:ext uri="{BB962C8B-B14F-4D97-AF65-F5344CB8AC3E}">
        <p14:creationId xmlns:p14="http://schemas.microsoft.com/office/powerpoint/2010/main" val="143323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that this did not apply to any petitions that are currently circulating, but I don’t see it in the text or in an analysis.  What do you think?</a:t>
            </a:r>
          </a:p>
        </p:txBody>
      </p:sp>
      <p:sp>
        <p:nvSpPr>
          <p:cNvPr id="4" name="Slide Number Placeholder 3"/>
          <p:cNvSpPr>
            <a:spLocks noGrp="1"/>
          </p:cNvSpPr>
          <p:nvPr>
            <p:ph type="sldNum" sz="quarter" idx="5"/>
          </p:nvPr>
        </p:nvSpPr>
        <p:spPr/>
        <p:txBody>
          <a:bodyPr/>
          <a:lstStyle/>
          <a:p>
            <a:fld id="{A65BCC31-4BEC-4167-8E76-17DF8D42E422}" type="slidenum">
              <a:rPr lang="en-US" smtClean="0"/>
              <a:t>24</a:t>
            </a:fld>
            <a:endParaRPr lang="en-US"/>
          </a:p>
        </p:txBody>
      </p:sp>
    </p:spTree>
    <p:extLst>
      <p:ext uri="{BB962C8B-B14F-4D97-AF65-F5344CB8AC3E}">
        <p14:creationId xmlns:p14="http://schemas.microsoft.com/office/powerpoint/2010/main" val="3656696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25</a:t>
            </a:fld>
            <a:endParaRPr lang="en-US"/>
          </a:p>
        </p:txBody>
      </p:sp>
    </p:spTree>
    <p:extLst>
      <p:ext uri="{BB962C8B-B14F-4D97-AF65-F5344CB8AC3E}">
        <p14:creationId xmlns:p14="http://schemas.microsoft.com/office/powerpoint/2010/main" val="50984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26</a:t>
            </a:fld>
            <a:endParaRPr lang="en-US"/>
          </a:p>
        </p:txBody>
      </p:sp>
    </p:spTree>
    <p:extLst>
      <p:ext uri="{BB962C8B-B14F-4D97-AF65-F5344CB8AC3E}">
        <p14:creationId xmlns:p14="http://schemas.microsoft.com/office/powerpoint/2010/main" val="3290693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27</a:t>
            </a:fld>
            <a:endParaRPr lang="en-US"/>
          </a:p>
        </p:txBody>
      </p:sp>
    </p:spTree>
    <p:extLst>
      <p:ext uri="{BB962C8B-B14F-4D97-AF65-F5344CB8AC3E}">
        <p14:creationId xmlns:p14="http://schemas.microsoft.com/office/powerpoint/2010/main" val="1016017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28</a:t>
            </a:fld>
            <a:endParaRPr lang="en-US"/>
          </a:p>
        </p:txBody>
      </p:sp>
    </p:spTree>
    <p:extLst>
      <p:ext uri="{BB962C8B-B14F-4D97-AF65-F5344CB8AC3E}">
        <p14:creationId xmlns:p14="http://schemas.microsoft.com/office/powerpoint/2010/main" val="1694080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29</a:t>
            </a:fld>
            <a:endParaRPr lang="en-US"/>
          </a:p>
        </p:txBody>
      </p:sp>
    </p:spTree>
    <p:extLst>
      <p:ext uri="{BB962C8B-B14F-4D97-AF65-F5344CB8AC3E}">
        <p14:creationId xmlns:p14="http://schemas.microsoft.com/office/powerpoint/2010/main" val="800600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30</a:t>
            </a:fld>
            <a:endParaRPr lang="en-US"/>
          </a:p>
        </p:txBody>
      </p:sp>
    </p:spTree>
    <p:extLst>
      <p:ext uri="{BB962C8B-B14F-4D97-AF65-F5344CB8AC3E}">
        <p14:creationId xmlns:p14="http://schemas.microsoft.com/office/powerpoint/2010/main" val="2459410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31</a:t>
            </a:fld>
            <a:endParaRPr lang="en-US"/>
          </a:p>
        </p:txBody>
      </p:sp>
    </p:spTree>
    <p:extLst>
      <p:ext uri="{BB962C8B-B14F-4D97-AF65-F5344CB8AC3E}">
        <p14:creationId xmlns:p14="http://schemas.microsoft.com/office/powerpoint/2010/main" val="792894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forward</a:t>
            </a:r>
          </a:p>
        </p:txBody>
      </p:sp>
      <p:sp>
        <p:nvSpPr>
          <p:cNvPr id="4" name="Slide Number Placeholder 3"/>
          <p:cNvSpPr>
            <a:spLocks noGrp="1"/>
          </p:cNvSpPr>
          <p:nvPr>
            <p:ph type="sldNum" sz="quarter" idx="5"/>
          </p:nvPr>
        </p:nvSpPr>
        <p:spPr/>
        <p:txBody>
          <a:bodyPr/>
          <a:lstStyle/>
          <a:p>
            <a:fld id="{A65BCC31-4BEC-4167-8E76-17DF8D42E422}" type="slidenum">
              <a:rPr lang="en-US" smtClean="0"/>
              <a:t>32</a:t>
            </a:fld>
            <a:endParaRPr lang="en-US"/>
          </a:p>
        </p:txBody>
      </p:sp>
    </p:spTree>
    <p:extLst>
      <p:ext uri="{BB962C8B-B14F-4D97-AF65-F5344CB8AC3E}">
        <p14:creationId xmlns:p14="http://schemas.microsoft.com/office/powerpoint/2010/main" val="190179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Standardizes practices and provides oversight to ensure candidates aren’t submitting a translation that is incorrect or unknown in an attempt to gain votes.  It also prevents candidates from being assigned a translation/transliteration that is not their true identity. </a:t>
            </a:r>
          </a:p>
        </p:txBody>
      </p:sp>
      <p:sp>
        <p:nvSpPr>
          <p:cNvPr id="4" name="Slide Number Placeholder 3"/>
          <p:cNvSpPr>
            <a:spLocks noGrp="1"/>
          </p:cNvSpPr>
          <p:nvPr>
            <p:ph type="sldNum" sz="quarter" idx="5"/>
          </p:nvPr>
        </p:nvSpPr>
        <p:spPr/>
        <p:txBody>
          <a:bodyPr/>
          <a:lstStyle/>
          <a:p>
            <a:fld id="{A65BCC31-4BEC-4167-8E76-17DF8D42E422}" type="slidenum">
              <a:rPr lang="en-US" smtClean="0"/>
              <a:t>4</a:t>
            </a:fld>
            <a:endParaRPr lang="en-US"/>
          </a:p>
        </p:txBody>
      </p:sp>
    </p:spTree>
    <p:extLst>
      <p:ext uri="{BB962C8B-B14F-4D97-AF65-F5344CB8AC3E}">
        <p14:creationId xmlns:p14="http://schemas.microsoft.com/office/powerpoint/2010/main" val="199070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Instill civic participation for and increase turnout for college youth and to place vital voter services in high-traffic locations for students and the community.</a:t>
            </a:r>
          </a:p>
        </p:txBody>
      </p:sp>
      <p:sp>
        <p:nvSpPr>
          <p:cNvPr id="4" name="Slide Number Placeholder 3"/>
          <p:cNvSpPr>
            <a:spLocks noGrp="1"/>
          </p:cNvSpPr>
          <p:nvPr>
            <p:ph type="sldNum" sz="quarter" idx="5"/>
          </p:nvPr>
        </p:nvSpPr>
        <p:spPr/>
        <p:txBody>
          <a:bodyPr/>
          <a:lstStyle/>
          <a:p>
            <a:fld id="{A65BCC31-4BEC-4167-8E76-17DF8D42E422}" type="slidenum">
              <a:rPr lang="en-US" smtClean="0"/>
              <a:t>5</a:t>
            </a:fld>
            <a:endParaRPr lang="en-US"/>
          </a:p>
        </p:txBody>
      </p:sp>
    </p:spTree>
    <p:extLst>
      <p:ext uri="{BB962C8B-B14F-4D97-AF65-F5344CB8AC3E}">
        <p14:creationId xmlns:p14="http://schemas.microsoft.com/office/powerpoint/2010/main" val="124208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 really doesn’t understand this one.  Although counties are required to update </a:t>
            </a:r>
            <a:r>
              <a:rPr lang="en-US" dirty="0" err="1"/>
              <a:t>VoteCal</a:t>
            </a:r>
            <a:r>
              <a:rPr lang="en-US" dirty="0"/>
              <a:t> with VBM information, it could take weeks for the status to get from the county to </a:t>
            </a:r>
            <a:r>
              <a:rPr lang="en-US" dirty="0" err="1"/>
              <a:t>VoteCal</a:t>
            </a:r>
            <a:r>
              <a:rPr lang="en-US" dirty="0"/>
              <a:t> to the My Voter Status page.  This bill will protect election integrity and give better transparency to voters because we will do what we were already doing. (Ryan - I probably shouldn’t say that, huh?)</a:t>
            </a:r>
          </a:p>
        </p:txBody>
      </p:sp>
      <p:sp>
        <p:nvSpPr>
          <p:cNvPr id="4" name="Slide Number Placeholder 3"/>
          <p:cNvSpPr>
            <a:spLocks noGrp="1"/>
          </p:cNvSpPr>
          <p:nvPr>
            <p:ph type="sldNum" sz="quarter" idx="5"/>
          </p:nvPr>
        </p:nvSpPr>
        <p:spPr/>
        <p:txBody>
          <a:bodyPr/>
          <a:lstStyle/>
          <a:p>
            <a:fld id="{A65BCC31-4BEC-4167-8E76-17DF8D42E422}" type="slidenum">
              <a:rPr lang="en-US" smtClean="0"/>
              <a:t>6</a:t>
            </a:fld>
            <a:endParaRPr lang="en-US"/>
          </a:p>
        </p:txBody>
      </p:sp>
    </p:spTree>
    <p:extLst>
      <p:ext uri="{BB962C8B-B14F-4D97-AF65-F5344CB8AC3E}">
        <p14:creationId xmlns:p14="http://schemas.microsoft.com/office/powerpoint/2010/main" val="279606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up bill to align a section that was inadvertently missed by SB 1272 2012.</a:t>
            </a:r>
          </a:p>
        </p:txBody>
      </p:sp>
      <p:sp>
        <p:nvSpPr>
          <p:cNvPr id="4" name="Slide Number Placeholder 3"/>
          <p:cNvSpPr>
            <a:spLocks noGrp="1"/>
          </p:cNvSpPr>
          <p:nvPr>
            <p:ph type="sldNum" sz="quarter" idx="5"/>
          </p:nvPr>
        </p:nvSpPr>
        <p:spPr/>
        <p:txBody>
          <a:bodyPr/>
          <a:lstStyle/>
          <a:p>
            <a:fld id="{A65BCC31-4BEC-4167-8E76-17DF8D42E422}" type="slidenum">
              <a:rPr lang="en-US" smtClean="0"/>
              <a:t>7</a:t>
            </a:fld>
            <a:endParaRPr lang="en-US"/>
          </a:p>
        </p:txBody>
      </p:sp>
    </p:spTree>
    <p:extLst>
      <p:ext uri="{BB962C8B-B14F-4D97-AF65-F5344CB8AC3E}">
        <p14:creationId xmlns:p14="http://schemas.microsoft.com/office/powerpoint/2010/main" val="181086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last spring by Rachelle and the SOS.  Several CCROVs about the new process and procedure and gave some examples of 2225 b and c cards.  Questions?  Ask Rachelle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65BCC31-4BEC-4167-8E76-17DF8D42E422}" type="slidenum">
              <a:rPr lang="en-US" smtClean="0"/>
              <a:t>8</a:t>
            </a:fld>
            <a:endParaRPr lang="en-US"/>
          </a:p>
        </p:txBody>
      </p:sp>
    </p:spTree>
    <p:extLst>
      <p:ext uri="{BB962C8B-B14F-4D97-AF65-F5344CB8AC3E}">
        <p14:creationId xmlns:p14="http://schemas.microsoft.com/office/powerpoint/2010/main" val="50715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Codifies what counties have been providing to the SOS regarding vote totals and what is left to adjudicate and/or count. </a:t>
            </a:r>
          </a:p>
        </p:txBody>
      </p:sp>
      <p:sp>
        <p:nvSpPr>
          <p:cNvPr id="4" name="Slide Number Placeholder 3"/>
          <p:cNvSpPr>
            <a:spLocks noGrp="1"/>
          </p:cNvSpPr>
          <p:nvPr>
            <p:ph type="sldNum" sz="quarter" idx="5"/>
          </p:nvPr>
        </p:nvSpPr>
        <p:spPr/>
        <p:txBody>
          <a:bodyPr/>
          <a:lstStyle/>
          <a:p>
            <a:fld id="{A65BCC31-4BEC-4167-8E76-17DF8D42E422}" type="slidenum">
              <a:rPr lang="en-US" smtClean="0"/>
              <a:t>9</a:t>
            </a:fld>
            <a:endParaRPr lang="en-US"/>
          </a:p>
        </p:txBody>
      </p:sp>
    </p:spTree>
    <p:extLst>
      <p:ext uri="{BB962C8B-B14F-4D97-AF65-F5344CB8AC3E}">
        <p14:creationId xmlns:p14="http://schemas.microsoft.com/office/powerpoint/2010/main" val="355525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elections officials some flexibility in ballot design to allow for better readability and to work with the new voting systems.</a:t>
            </a:r>
          </a:p>
          <a:p>
            <a:r>
              <a:rPr lang="en-US" dirty="0"/>
              <a:t>Stubs – talks about how to bind or how to reconcile if not using stubs under EC 13216 or 13216.5</a:t>
            </a:r>
          </a:p>
          <a:p>
            <a:r>
              <a:rPr lang="en-US" dirty="0"/>
              <a:t>Binding – with or without stubs and BOD ballots</a:t>
            </a:r>
          </a:p>
          <a:p>
            <a:endParaRPr lang="en-US" dirty="0"/>
          </a:p>
        </p:txBody>
      </p:sp>
      <p:sp>
        <p:nvSpPr>
          <p:cNvPr id="4" name="Slide Number Placeholder 3"/>
          <p:cNvSpPr>
            <a:spLocks noGrp="1"/>
          </p:cNvSpPr>
          <p:nvPr>
            <p:ph type="sldNum" sz="quarter" idx="5"/>
          </p:nvPr>
        </p:nvSpPr>
        <p:spPr/>
        <p:txBody>
          <a:bodyPr/>
          <a:lstStyle/>
          <a:p>
            <a:fld id="{A65BCC31-4BEC-4167-8E76-17DF8D42E422}" type="slidenum">
              <a:rPr lang="en-US" smtClean="0"/>
              <a:t>10</a:t>
            </a:fld>
            <a:endParaRPr lang="en-US"/>
          </a:p>
        </p:txBody>
      </p:sp>
    </p:spTree>
    <p:extLst>
      <p:ext uri="{BB962C8B-B14F-4D97-AF65-F5344CB8AC3E}">
        <p14:creationId xmlns:p14="http://schemas.microsoft.com/office/powerpoint/2010/main" val="1792362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14EAC4-8925-4F2F-9BB7-1C79547237B1}" type="datetimeFigureOut">
              <a:rPr lang="en-US" smtClean="0"/>
              <a:pPr/>
              <a:t>12/10/2019</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69480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45504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48713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402753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19197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800377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97920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914EAC4-8925-4F2F-9BB7-1C79547237B1}" type="datetimeFigureOut">
              <a:rPr lang="en-US" smtClean="0"/>
              <a:pPr/>
              <a:t>12/10/2019</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41523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42247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67105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2752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74555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1904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123251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281205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284843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14EAC4-8925-4F2F-9BB7-1C79547237B1}"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319506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914EAC4-8925-4F2F-9BB7-1C79547237B1}" type="datetimeFigureOut">
              <a:rPr lang="en-US" smtClean="0"/>
              <a:pPr/>
              <a:t>12/10/2019</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0F1B3E5-873D-4953-A82E-C589716C3539}" type="slidenum">
              <a:rPr lang="en-US" smtClean="0"/>
              <a:pPr/>
              <a:t>‹#›</a:t>
            </a:fld>
            <a:endParaRPr lang="en-US"/>
          </a:p>
        </p:txBody>
      </p:sp>
    </p:spTree>
    <p:extLst>
      <p:ext uri="{BB962C8B-B14F-4D97-AF65-F5344CB8AC3E}">
        <p14:creationId xmlns:p14="http://schemas.microsoft.com/office/powerpoint/2010/main" val="2675360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5358" y="1241266"/>
            <a:ext cx="3401945" cy="3153753"/>
          </a:xfrm>
        </p:spPr>
        <p:txBody>
          <a:bodyPr>
            <a:normAutofit/>
          </a:bodyPr>
          <a:lstStyle/>
          <a:p>
            <a:r>
              <a:rPr lang="en-US" dirty="0">
                <a:solidFill>
                  <a:srgbClr val="EBEBEB"/>
                </a:solidFill>
              </a:rPr>
              <a:t>Assembly Measures</a:t>
            </a:r>
          </a:p>
        </p:txBody>
      </p:sp>
      <p:sp>
        <p:nvSpPr>
          <p:cNvPr id="3" name="Subtitle 2"/>
          <p:cNvSpPr>
            <a:spLocks noGrp="1"/>
          </p:cNvSpPr>
          <p:nvPr>
            <p:ph type="subTitle" idx="1"/>
          </p:nvPr>
        </p:nvSpPr>
        <p:spPr>
          <a:xfrm>
            <a:off x="5255358" y="4591665"/>
            <a:ext cx="3401945" cy="1622322"/>
          </a:xfrm>
        </p:spPr>
        <p:txBody>
          <a:bodyPr>
            <a:normAutofit/>
          </a:bodyPr>
          <a:lstStyle/>
          <a:p>
            <a:endParaRPr lang="en-US" dirty="0"/>
          </a:p>
        </p:txBody>
      </p:sp>
      <p:grpSp>
        <p:nvGrpSpPr>
          <p:cNvPr id="38" name="Group 37">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39" name="Rectangle 38">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ED68B488-A743-45DB-A61E-62B210FC37B4}"/>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832322" y="1564770"/>
            <a:ext cx="3737803" cy="37284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623 </a:t>
            </a:r>
            <a:br>
              <a:rPr lang="en-US" dirty="0"/>
            </a:br>
            <a:r>
              <a:rPr lang="en-US" dirty="0"/>
              <a:t>Author: Berman</a:t>
            </a:r>
          </a:p>
        </p:txBody>
      </p:sp>
      <p:sp>
        <p:nvSpPr>
          <p:cNvPr id="3" name="Content Placeholder 2"/>
          <p:cNvSpPr>
            <a:spLocks noGrp="1"/>
          </p:cNvSpPr>
          <p:nvPr>
            <p:ph sz="half" idx="1"/>
          </p:nvPr>
        </p:nvSpPr>
        <p:spPr/>
        <p:txBody>
          <a:bodyPr>
            <a:normAutofit fontScale="92500" lnSpcReduction="20000"/>
          </a:bodyPr>
          <a:lstStyle/>
          <a:p>
            <a:pPr marL="0" indent="0" defTabSz="338138">
              <a:buNone/>
            </a:pPr>
            <a:r>
              <a:rPr lang="en-US" b="1" dirty="0"/>
              <a:t>Ballot Design</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640581" y="2489202"/>
            <a:ext cx="3636980" cy="4063998"/>
          </a:xfrm>
        </p:spPr>
        <p:txBody>
          <a:bodyPr>
            <a:normAutofit fontScale="92500" lnSpcReduction="20000"/>
          </a:bodyPr>
          <a:lstStyle/>
          <a:p>
            <a:r>
              <a:rPr lang="en-US" dirty="0"/>
              <a:t>CACEO proposal</a:t>
            </a:r>
          </a:p>
          <a:p>
            <a:r>
              <a:rPr lang="en-US" dirty="0"/>
              <a:t>Deletes requirements for</a:t>
            </a:r>
          </a:p>
          <a:p>
            <a:pPr lvl="1"/>
            <a:r>
              <a:rPr lang="en-US" dirty="0"/>
              <a:t>Font styles</a:t>
            </a:r>
          </a:p>
          <a:p>
            <a:pPr lvl="1"/>
            <a:r>
              <a:rPr lang="en-US" dirty="0"/>
              <a:t>Indents</a:t>
            </a:r>
          </a:p>
          <a:p>
            <a:pPr lvl="1"/>
            <a:r>
              <a:rPr lang="en-US" dirty="0"/>
              <a:t>Stamping crosses</a:t>
            </a:r>
          </a:p>
          <a:p>
            <a:pPr lvl="1"/>
            <a:r>
              <a:rPr lang="en-US" dirty="0"/>
              <a:t>Squares</a:t>
            </a:r>
          </a:p>
          <a:p>
            <a:pPr lvl="1"/>
            <a:r>
              <a:rPr lang="en-US" dirty="0"/>
              <a:t>And more!</a:t>
            </a:r>
          </a:p>
          <a:p>
            <a:r>
              <a:rPr lang="en-US" dirty="0"/>
              <a:t>Ballots and Voter Information Guides (VIG)</a:t>
            </a:r>
          </a:p>
          <a:p>
            <a:r>
              <a:rPr lang="en-US" dirty="0"/>
              <a:t>Stubs</a:t>
            </a:r>
          </a:p>
          <a:p>
            <a:r>
              <a:rPr lang="en-US" dirty="0"/>
              <a:t>Binding ballots</a:t>
            </a:r>
          </a:p>
          <a:p>
            <a:r>
              <a:rPr lang="en-US" dirty="0"/>
              <a:t>Ballot design advisory committee</a:t>
            </a:r>
          </a:p>
          <a:p>
            <a:endParaRPr lang="en-US" dirty="0"/>
          </a:p>
          <a:p>
            <a:endParaRPr lang="en-US" dirty="0"/>
          </a:p>
        </p:txBody>
      </p:sp>
    </p:spTree>
    <p:extLst>
      <p:ext uri="{BB962C8B-B14F-4D97-AF65-F5344CB8AC3E}">
        <p14:creationId xmlns:p14="http://schemas.microsoft.com/office/powerpoint/2010/main" val="375613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679 </a:t>
            </a:r>
            <a:br>
              <a:rPr lang="en-US" dirty="0"/>
            </a:br>
            <a:r>
              <a:rPr lang="en-US" dirty="0"/>
              <a:t>Author: Gonzalez</a:t>
            </a:r>
          </a:p>
        </p:txBody>
      </p:sp>
      <p:sp>
        <p:nvSpPr>
          <p:cNvPr id="3" name="Content Placeholder 2"/>
          <p:cNvSpPr>
            <a:spLocks noGrp="1"/>
          </p:cNvSpPr>
          <p:nvPr>
            <p:ph sz="half" idx="1"/>
          </p:nvPr>
        </p:nvSpPr>
        <p:spPr>
          <a:xfrm>
            <a:off x="866440" y="2489200"/>
            <a:ext cx="3248360" cy="3530603"/>
          </a:xfrm>
        </p:spPr>
        <p:txBody>
          <a:bodyPr>
            <a:normAutofit/>
          </a:bodyPr>
          <a:lstStyle/>
          <a:p>
            <a:r>
              <a:rPr lang="en-US" sz="1700" dirty="0"/>
              <a:t>Your place of business can be your domicile</a:t>
            </a:r>
          </a:p>
          <a:p>
            <a:r>
              <a:rPr lang="en-US" sz="1700" dirty="0"/>
              <a:t>Must be a physical location</a:t>
            </a:r>
          </a:p>
          <a:p>
            <a:r>
              <a:rPr lang="en-US" sz="1700" dirty="0"/>
              <a:t>No PO Boxes</a:t>
            </a:r>
          </a:p>
          <a:p>
            <a:r>
              <a:rPr lang="en-US" sz="1700" dirty="0"/>
              <a:t>No mail drop locations</a:t>
            </a:r>
          </a:p>
          <a:p>
            <a:endParaRPr lang="en-US" dirty="0"/>
          </a:p>
          <a:p>
            <a:endParaRPr lang="en-US" dirty="0"/>
          </a:p>
        </p:txBody>
      </p:sp>
      <p:sp>
        <p:nvSpPr>
          <p:cNvPr id="4" name="Content Placeholder 3"/>
          <p:cNvSpPr>
            <a:spLocks noGrp="1"/>
          </p:cNvSpPr>
          <p:nvPr>
            <p:ph sz="half" idx="2"/>
          </p:nvPr>
        </p:nvSpPr>
        <p:spPr>
          <a:xfrm>
            <a:off x="4572000" y="2489201"/>
            <a:ext cx="3657600" cy="3225800"/>
          </a:xfrm>
        </p:spPr>
        <p:txBody>
          <a:bodyPr>
            <a:normAutofit/>
          </a:bodyPr>
          <a:lstStyle/>
          <a:p>
            <a:pPr marL="0" indent="0">
              <a:spcBef>
                <a:spcPts val="0"/>
              </a:spcBef>
              <a:buNone/>
            </a:pPr>
            <a:r>
              <a:rPr lang="en-US" b="1" dirty="0"/>
              <a:t>Voter Qualifications: </a:t>
            </a:r>
          </a:p>
          <a:p>
            <a:pPr marL="0" indent="0">
              <a:spcBef>
                <a:spcPts val="0"/>
              </a:spcBef>
              <a:buNone/>
            </a:pPr>
            <a:r>
              <a:rPr lang="en-US" b="1" dirty="0"/>
              <a:t>Residence and Domicile</a:t>
            </a:r>
          </a:p>
          <a:p>
            <a:pPr>
              <a:buNone/>
            </a:pPr>
            <a:endParaRPr lang="en-US" dirty="0"/>
          </a:p>
          <a:p>
            <a:pPr>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245649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693 </a:t>
            </a:r>
            <a:br>
              <a:rPr lang="en-US" dirty="0"/>
            </a:br>
            <a:r>
              <a:rPr lang="en-US" dirty="0"/>
              <a:t>Author: Berman</a:t>
            </a:r>
          </a:p>
        </p:txBody>
      </p:sp>
      <p:sp>
        <p:nvSpPr>
          <p:cNvPr id="3" name="Content Placeholder 2"/>
          <p:cNvSpPr>
            <a:spLocks noGrp="1"/>
          </p:cNvSpPr>
          <p:nvPr>
            <p:ph sz="half" idx="1"/>
          </p:nvPr>
        </p:nvSpPr>
        <p:spPr>
          <a:xfrm>
            <a:off x="1326568" y="2921000"/>
            <a:ext cx="6293432" cy="3911600"/>
          </a:xfrm>
        </p:spPr>
        <p:txBody>
          <a:bodyPr>
            <a:normAutofit/>
          </a:bodyPr>
          <a:lstStyle/>
          <a:p>
            <a:r>
              <a:rPr lang="en-US" sz="1700" dirty="0"/>
              <a:t>Can immediately determine that a CVR voter is:</a:t>
            </a:r>
          </a:p>
          <a:p>
            <a:pPr lvl="1"/>
            <a:r>
              <a:rPr lang="en-US" dirty="0"/>
              <a:t>Eligible to vote</a:t>
            </a:r>
          </a:p>
          <a:p>
            <a:pPr lvl="1"/>
            <a:r>
              <a:rPr lang="en-US" dirty="0"/>
              <a:t>Has not yet voted</a:t>
            </a:r>
          </a:p>
          <a:p>
            <a:pPr lvl="1"/>
            <a:r>
              <a:rPr lang="en-US" dirty="0"/>
              <a:t>Not on another county’s roster</a:t>
            </a:r>
          </a:p>
          <a:p>
            <a:pPr lvl="1"/>
            <a:r>
              <a:rPr lang="en-US" dirty="0"/>
              <a:t>In other words – a </a:t>
            </a:r>
            <a:r>
              <a:rPr lang="en-US" b="1" dirty="0">
                <a:solidFill>
                  <a:srgbClr val="00B050"/>
                </a:solidFill>
              </a:rPr>
              <a:t>green</a:t>
            </a:r>
            <a:r>
              <a:rPr lang="en-US" dirty="0"/>
              <a:t> light</a:t>
            </a:r>
          </a:p>
          <a:p>
            <a:r>
              <a:rPr lang="en-US" sz="1700" dirty="0"/>
              <a:t>Put ballot straight into ballot box</a:t>
            </a:r>
          </a:p>
          <a:p>
            <a:r>
              <a:rPr lang="en-US" sz="1700" dirty="0"/>
              <a:t>Update Voter Participation History (VPH) </a:t>
            </a:r>
            <a:endParaRPr lang="en-US" dirty="0"/>
          </a:p>
        </p:txBody>
      </p:sp>
      <p:sp>
        <p:nvSpPr>
          <p:cNvPr id="4" name="Content Placeholder 3"/>
          <p:cNvSpPr>
            <a:spLocks noGrp="1"/>
          </p:cNvSpPr>
          <p:nvPr>
            <p:ph sz="half" idx="2"/>
          </p:nvPr>
        </p:nvSpPr>
        <p:spPr>
          <a:xfrm>
            <a:off x="1219200" y="2489201"/>
            <a:ext cx="7239000" cy="558799"/>
          </a:xfrm>
        </p:spPr>
        <p:txBody>
          <a:bodyPr>
            <a:normAutofit/>
          </a:bodyPr>
          <a:lstStyle/>
          <a:p>
            <a:pPr marL="0" indent="0">
              <a:buNone/>
            </a:pPr>
            <a:r>
              <a:rPr lang="en-US" b="1" dirty="0"/>
              <a:t>Conditional Voter Registration: Ballot Adjudication</a:t>
            </a:r>
          </a:p>
          <a:p>
            <a:pPr>
              <a:buNone/>
            </a:pPr>
            <a:endParaRPr lang="en-US" dirty="0"/>
          </a:p>
          <a:p>
            <a:pPr>
              <a:buNone/>
            </a:pPr>
            <a:endParaRPr lang="en-US" dirty="0"/>
          </a:p>
        </p:txBody>
      </p:sp>
    </p:spTree>
    <p:extLst>
      <p:ext uri="{BB962C8B-B14F-4D97-AF65-F5344CB8AC3E}">
        <p14:creationId xmlns:p14="http://schemas.microsoft.com/office/powerpoint/2010/main" val="349140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698 </a:t>
            </a:r>
            <a:br>
              <a:rPr lang="en-US" dirty="0"/>
            </a:br>
            <a:r>
              <a:rPr lang="en-US" dirty="0"/>
              <a:t>Author: Obernolte</a:t>
            </a:r>
          </a:p>
        </p:txBody>
      </p:sp>
      <p:sp>
        <p:nvSpPr>
          <p:cNvPr id="3" name="Content Placeholder 2"/>
          <p:cNvSpPr>
            <a:spLocks noGrp="1"/>
          </p:cNvSpPr>
          <p:nvPr>
            <p:ph sz="half" idx="1"/>
          </p:nvPr>
        </p:nvSpPr>
        <p:spPr/>
        <p:txBody>
          <a:bodyPr>
            <a:normAutofit/>
          </a:bodyPr>
          <a:lstStyle/>
          <a:p>
            <a:pPr marL="0" indent="0" defTabSz="338138">
              <a:buNone/>
            </a:pPr>
            <a:r>
              <a:rPr lang="en-US" b="1" dirty="0"/>
              <a:t>Initiative and Referendum Petitions: Signatures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640580" y="2489203"/>
            <a:ext cx="3741419" cy="3530600"/>
          </a:xfrm>
        </p:spPr>
        <p:txBody>
          <a:bodyPr>
            <a:normAutofit/>
          </a:bodyPr>
          <a:lstStyle/>
          <a:p>
            <a:r>
              <a:rPr lang="en-US" sz="1700" dirty="0"/>
              <a:t>Use of initials for first or middle name will not invalidate a signature on a petition</a:t>
            </a:r>
          </a:p>
          <a:p>
            <a:r>
              <a:rPr lang="en-US" sz="1700" dirty="0"/>
              <a:t>Codifies what is on CACEO’s petition guidelines</a:t>
            </a:r>
          </a:p>
          <a:p>
            <a:endParaRPr lang="en-US" dirty="0"/>
          </a:p>
        </p:txBody>
      </p:sp>
    </p:spTree>
    <p:extLst>
      <p:ext uri="{BB962C8B-B14F-4D97-AF65-F5344CB8AC3E}">
        <p14:creationId xmlns:p14="http://schemas.microsoft.com/office/powerpoint/2010/main" val="74934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730 </a:t>
            </a:r>
            <a:br>
              <a:rPr lang="en-US" dirty="0"/>
            </a:br>
            <a:r>
              <a:rPr lang="en-US" dirty="0"/>
              <a:t>Author: Berman</a:t>
            </a:r>
          </a:p>
        </p:txBody>
      </p:sp>
      <p:sp>
        <p:nvSpPr>
          <p:cNvPr id="3" name="Content Placeholder 2"/>
          <p:cNvSpPr>
            <a:spLocks noGrp="1"/>
          </p:cNvSpPr>
          <p:nvPr>
            <p:ph sz="half" idx="1"/>
          </p:nvPr>
        </p:nvSpPr>
        <p:spPr>
          <a:xfrm>
            <a:off x="866440" y="2489200"/>
            <a:ext cx="3400760" cy="3530603"/>
          </a:xfrm>
        </p:spPr>
        <p:txBody>
          <a:bodyPr>
            <a:normAutofit/>
          </a:bodyPr>
          <a:lstStyle/>
          <a:p>
            <a:r>
              <a:rPr lang="en-US" sz="1700" dirty="0"/>
              <a:t>Defines “materially deceptive audio or visual media”</a:t>
            </a:r>
          </a:p>
          <a:p>
            <a:r>
              <a:rPr lang="en-US" sz="1700" dirty="0"/>
              <a:t>Prohibits distribution within 60 days of an election</a:t>
            </a:r>
          </a:p>
          <a:p>
            <a:r>
              <a:rPr lang="en-US" sz="1700" dirty="0"/>
              <a:t>Provides some exceptions</a:t>
            </a:r>
          </a:p>
          <a:p>
            <a:r>
              <a:rPr lang="en-US" sz="1700" dirty="0"/>
              <a:t>Current provisions sunset on 1/1/2023 when the current provisions go back into effect</a:t>
            </a:r>
          </a:p>
          <a:p>
            <a:endParaRPr lang="en-US" dirty="0"/>
          </a:p>
        </p:txBody>
      </p:sp>
      <p:sp>
        <p:nvSpPr>
          <p:cNvPr id="4" name="Content Placeholder 3"/>
          <p:cNvSpPr>
            <a:spLocks noGrp="1"/>
          </p:cNvSpPr>
          <p:nvPr>
            <p:ph sz="half" idx="2"/>
          </p:nvPr>
        </p:nvSpPr>
        <p:spPr>
          <a:xfrm>
            <a:off x="4572000" y="2489201"/>
            <a:ext cx="3657600" cy="3225800"/>
          </a:xfrm>
        </p:spPr>
        <p:txBody>
          <a:bodyPr>
            <a:normAutofit/>
          </a:bodyPr>
          <a:lstStyle/>
          <a:p>
            <a:pPr marL="0" indent="0">
              <a:buNone/>
            </a:pPr>
            <a:r>
              <a:rPr lang="en-US" b="1" dirty="0"/>
              <a:t>Campaign Materials: Deceptive Media</a:t>
            </a:r>
          </a:p>
          <a:p>
            <a:pPr>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360671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849 </a:t>
            </a:r>
            <a:br>
              <a:rPr lang="en-US" dirty="0"/>
            </a:br>
            <a:r>
              <a:rPr lang="en-US" dirty="0"/>
              <a:t>Author: </a:t>
            </a:r>
            <a:r>
              <a:rPr lang="en-US" dirty="0" err="1"/>
              <a:t>Bonta</a:t>
            </a:r>
            <a:endParaRPr lang="en-US" dirty="0"/>
          </a:p>
        </p:txBody>
      </p:sp>
      <p:sp>
        <p:nvSpPr>
          <p:cNvPr id="3" name="Content Placeholder 2"/>
          <p:cNvSpPr>
            <a:spLocks noGrp="1"/>
          </p:cNvSpPr>
          <p:nvPr>
            <p:ph sz="half" idx="1"/>
          </p:nvPr>
        </p:nvSpPr>
        <p:spPr/>
        <p:txBody>
          <a:bodyPr>
            <a:normAutofit/>
          </a:bodyPr>
          <a:lstStyle/>
          <a:p>
            <a:pPr marL="0" indent="0" defTabSz="338138">
              <a:buNone/>
            </a:pPr>
            <a:r>
              <a:rPr lang="en-US" b="1" dirty="0"/>
              <a:t>City and County Redistricting</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572001" y="2489203"/>
            <a:ext cx="3352799" cy="3530600"/>
          </a:xfrm>
        </p:spPr>
        <p:txBody>
          <a:bodyPr>
            <a:normAutofit/>
          </a:bodyPr>
          <a:lstStyle/>
          <a:p>
            <a:r>
              <a:rPr lang="en-US" sz="1700" dirty="0"/>
              <a:t>Requires each local jurisdiction to adopt new district boundaries every 10 years</a:t>
            </a:r>
          </a:p>
          <a:p>
            <a:r>
              <a:rPr lang="en-US" sz="1700" dirty="0"/>
              <a:t>Specifies criteria and deadlines for adoption</a:t>
            </a:r>
          </a:p>
          <a:p>
            <a:r>
              <a:rPr lang="en-US" sz="1700" dirty="0"/>
              <a:t>Specifies public hearing procedures</a:t>
            </a:r>
          </a:p>
          <a:p>
            <a:r>
              <a:rPr lang="en-US" sz="1700" dirty="0"/>
              <a:t>Encourages resident participation</a:t>
            </a:r>
          </a:p>
          <a:p>
            <a:endParaRPr lang="en-US" dirty="0"/>
          </a:p>
        </p:txBody>
      </p:sp>
    </p:spTree>
    <p:extLst>
      <p:ext uri="{BB962C8B-B14F-4D97-AF65-F5344CB8AC3E}">
        <p14:creationId xmlns:p14="http://schemas.microsoft.com/office/powerpoint/2010/main" val="102088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963 </a:t>
            </a:r>
            <a:br>
              <a:rPr lang="en-US" dirty="0"/>
            </a:br>
            <a:r>
              <a:rPr lang="en-US" dirty="0"/>
              <a:t>Author: Petrie-Norris</a:t>
            </a:r>
          </a:p>
        </p:txBody>
      </p:sp>
      <p:sp>
        <p:nvSpPr>
          <p:cNvPr id="3" name="Content Placeholder 2"/>
          <p:cNvSpPr>
            <a:spLocks noGrp="1"/>
          </p:cNvSpPr>
          <p:nvPr>
            <p:ph sz="half" idx="1"/>
          </p:nvPr>
        </p:nvSpPr>
        <p:spPr>
          <a:xfrm>
            <a:off x="866440" y="2489200"/>
            <a:ext cx="3248360" cy="3683000"/>
          </a:xfrm>
        </p:spPr>
        <p:txBody>
          <a:bodyPr>
            <a:normAutofit/>
          </a:bodyPr>
          <a:lstStyle/>
          <a:p>
            <a:r>
              <a:rPr lang="en-US" sz="1700" dirty="0"/>
              <a:t>Student Civic and Voter Empowerment Program</a:t>
            </a:r>
          </a:p>
          <a:p>
            <a:r>
              <a:rPr lang="en-US" sz="1700" dirty="0"/>
              <a:t>Campus-wide emails with election related dates and information</a:t>
            </a:r>
          </a:p>
          <a:p>
            <a:r>
              <a:rPr lang="en-US" sz="1700" dirty="0"/>
              <a:t>Printed on calendars</a:t>
            </a:r>
          </a:p>
          <a:p>
            <a:r>
              <a:rPr lang="en-US" sz="1700" dirty="0"/>
              <a:t>Social media posts</a:t>
            </a:r>
          </a:p>
          <a:p>
            <a:r>
              <a:rPr lang="en-US" sz="1700" dirty="0"/>
              <a:t>Designate a Civic and Voter Empowerment Coordinator</a:t>
            </a:r>
          </a:p>
          <a:p>
            <a:r>
              <a:rPr lang="en-US" sz="1700" dirty="0"/>
              <a:t>Students Vote Project</a:t>
            </a:r>
          </a:p>
          <a:p>
            <a:endParaRPr lang="en-US" dirty="0"/>
          </a:p>
        </p:txBody>
      </p:sp>
      <p:sp>
        <p:nvSpPr>
          <p:cNvPr id="4" name="Content Placeholder 3"/>
          <p:cNvSpPr>
            <a:spLocks noGrp="1"/>
          </p:cNvSpPr>
          <p:nvPr>
            <p:ph sz="half" idx="2"/>
          </p:nvPr>
        </p:nvSpPr>
        <p:spPr>
          <a:xfrm>
            <a:off x="4772360" y="2471174"/>
            <a:ext cx="3505200" cy="3225800"/>
          </a:xfrm>
        </p:spPr>
        <p:txBody>
          <a:bodyPr>
            <a:normAutofit/>
          </a:bodyPr>
          <a:lstStyle/>
          <a:p>
            <a:pPr marL="0" indent="0">
              <a:buNone/>
            </a:pPr>
            <a:r>
              <a:rPr lang="en-US" b="1" dirty="0"/>
              <a:t>Civic Related Dates on College Calendars</a:t>
            </a:r>
          </a:p>
          <a:p>
            <a:pPr>
              <a:buNone/>
            </a:pPr>
            <a:endParaRPr lang="en-US" dirty="0"/>
          </a:p>
          <a:p>
            <a:pPr>
              <a:buNone/>
            </a:pPr>
            <a:endParaRPr lang="en-US" dirty="0"/>
          </a:p>
        </p:txBody>
      </p:sp>
    </p:spTree>
    <p:extLst>
      <p:ext uri="{BB962C8B-B14F-4D97-AF65-F5344CB8AC3E}">
        <p14:creationId xmlns:p14="http://schemas.microsoft.com/office/powerpoint/2010/main" val="204067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991 </a:t>
            </a:r>
            <a:br>
              <a:rPr lang="en-US" dirty="0"/>
            </a:br>
            <a:r>
              <a:rPr lang="en-US" dirty="0"/>
              <a:t>Author: Gallagher</a:t>
            </a:r>
          </a:p>
        </p:txBody>
      </p:sp>
      <p:sp>
        <p:nvSpPr>
          <p:cNvPr id="3" name="Content Placeholder 2"/>
          <p:cNvSpPr>
            <a:spLocks noGrp="1"/>
          </p:cNvSpPr>
          <p:nvPr>
            <p:ph sz="half" idx="1"/>
          </p:nvPr>
        </p:nvSpPr>
        <p:spPr/>
        <p:txBody>
          <a:bodyPr>
            <a:normAutofit/>
          </a:bodyPr>
          <a:lstStyle/>
          <a:p>
            <a:pPr marL="0" indent="0" defTabSz="338138">
              <a:spcBef>
                <a:spcPts val="0"/>
              </a:spcBef>
              <a:buNone/>
            </a:pPr>
            <a:r>
              <a:rPr lang="en-US" b="1" dirty="0"/>
              <a:t>Code Maintenance</a:t>
            </a:r>
          </a:p>
          <a:p>
            <a:pPr marL="0" indent="0" defTabSz="338138">
              <a:spcBef>
                <a:spcPts val="0"/>
              </a:spcBef>
              <a:buNone/>
            </a:pPr>
            <a:r>
              <a:rPr lang="en-US" b="1" dirty="0"/>
              <a:t>Non-substantive Changes</a:t>
            </a:r>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581832" y="2489203"/>
            <a:ext cx="3695729" cy="3530600"/>
          </a:xfrm>
        </p:spPr>
        <p:txBody>
          <a:bodyPr>
            <a:normAutofit/>
          </a:bodyPr>
          <a:lstStyle/>
          <a:p>
            <a:r>
              <a:rPr lang="en-US" dirty="0"/>
              <a:t>3019.5 </a:t>
            </a:r>
          </a:p>
          <a:p>
            <a:r>
              <a:rPr lang="en-US" dirty="0"/>
              <a:t>6768</a:t>
            </a:r>
          </a:p>
          <a:p>
            <a:r>
              <a:rPr lang="en-US" dirty="0"/>
              <a:t>8106.5</a:t>
            </a:r>
          </a:p>
          <a:p>
            <a:r>
              <a:rPr lang="en-US" dirty="0"/>
              <a:t>10010</a:t>
            </a:r>
          </a:p>
          <a:p>
            <a:r>
              <a:rPr lang="en-US" dirty="0"/>
              <a:t>13102</a:t>
            </a:r>
          </a:p>
          <a:p>
            <a:r>
              <a:rPr lang="en-US" dirty="0"/>
              <a:t>14201</a:t>
            </a:r>
          </a:p>
          <a:p>
            <a:r>
              <a:rPr lang="en-US" dirty="0"/>
              <a:t>21003</a:t>
            </a:r>
          </a:p>
          <a:p>
            <a:endParaRPr lang="en-US" dirty="0"/>
          </a:p>
        </p:txBody>
      </p:sp>
    </p:spTree>
    <p:extLst>
      <p:ext uri="{BB962C8B-B14F-4D97-AF65-F5344CB8AC3E}">
        <p14:creationId xmlns:p14="http://schemas.microsoft.com/office/powerpoint/2010/main" val="392579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1044 </a:t>
            </a:r>
            <a:br>
              <a:rPr lang="en-US" dirty="0"/>
            </a:br>
            <a:r>
              <a:rPr lang="en-US" dirty="0"/>
              <a:t>Author: Irwin</a:t>
            </a:r>
          </a:p>
        </p:txBody>
      </p:sp>
      <p:sp>
        <p:nvSpPr>
          <p:cNvPr id="3" name="Content Placeholder 2"/>
          <p:cNvSpPr>
            <a:spLocks noGrp="1"/>
          </p:cNvSpPr>
          <p:nvPr>
            <p:ph sz="half" idx="1"/>
          </p:nvPr>
        </p:nvSpPr>
        <p:spPr>
          <a:xfrm>
            <a:off x="4572000" y="2595303"/>
            <a:ext cx="3636980" cy="3530603"/>
          </a:xfrm>
        </p:spPr>
        <p:txBody>
          <a:bodyPr>
            <a:normAutofit/>
          </a:bodyPr>
          <a:lstStyle/>
          <a:p>
            <a:pPr marL="0" indent="0" defTabSz="338138">
              <a:buNone/>
            </a:pPr>
            <a:r>
              <a:rPr lang="en-US" b="1" dirty="0"/>
              <a:t>Elections: SOS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685800" y="2595306"/>
            <a:ext cx="3705561" cy="3530600"/>
          </a:xfrm>
        </p:spPr>
        <p:txBody>
          <a:bodyPr>
            <a:normAutofit/>
          </a:bodyPr>
          <a:lstStyle/>
          <a:p>
            <a:r>
              <a:rPr lang="en-US" sz="1700" dirty="0"/>
              <a:t>Data security training course before obtaining voter registration data</a:t>
            </a:r>
          </a:p>
          <a:p>
            <a:pPr lvl="1"/>
            <a:r>
              <a:rPr lang="en-US" dirty="0"/>
              <a:t>Online</a:t>
            </a:r>
          </a:p>
          <a:p>
            <a:pPr lvl="1"/>
            <a:r>
              <a:rPr lang="en-US" dirty="0"/>
              <a:t>No cost</a:t>
            </a:r>
          </a:p>
          <a:p>
            <a:endParaRPr lang="en-US" dirty="0"/>
          </a:p>
        </p:txBody>
      </p:sp>
    </p:spTree>
    <p:extLst>
      <p:ext uri="{BB962C8B-B14F-4D97-AF65-F5344CB8AC3E}">
        <p14:creationId xmlns:p14="http://schemas.microsoft.com/office/powerpoint/2010/main" val="396556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1707 </a:t>
            </a:r>
            <a:br>
              <a:rPr lang="en-US" dirty="0"/>
            </a:br>
            <a:r>
              <a:rPr lang="en-US" dirty="0"/>
              <a:t>Author: Berman</a:t>
            </a:r>
          </a:p>
        </p:txBody>
      </p:sp>
      <p:sp>
        <p:nvSpPr>
          <p:cNvPr id="3" name="Content Placeholder 2"/>
          <p:cNvSpPr>
            <a:spLocks noGrp="1"/>
          </p:cNvSpPr>
          <p:nvPr>
            <p:ph sz="half" idx="1"/>
          </p:nvPr>
        </p:nvSpPr>
        <p:spPr>
          <a:xfrm>
            <a:off x="866440" y="2489200"/>
            <a:ext cx="3248360" cy="3530603"/>
          </a:xfrm>
        </p:spPr>
        <p:txBody>
          <a:bodyPr>
            <a:normAutofit/>
          </a:bodyPr>
          <a:lstStyle/>
          <a:p>
            <a:pPr marL="0" indent="0" defTabSz="338138">
              <a:buNone/>
            </a:pPr>
            <a:r>
              <a:rPr lang="en-US" b="1" dirty="0"/>
              <a:t>Electronic Devices in Polling Place</a:t>
            </a:r>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621161" y="2489203"/>
            <a:ext cx="3656400" cy="3530600"/>
          </a:xfrm>
        </p:spPr>
        <p:txBody>
          <a:bodyPr>
            <a:normAutofit/>
          </a:bodyPr>
          <a:lstStyle/>
          <a:p>
            <a:r>
              <a:rPr lang="en-US" sz="1700" dirty="0"/>
              <a:t>Smartphones, tablets, handheld devices</a:t>
            </a:r>
          </a:p>
          <a:p>
            <a:r>
              <a:rPr lang="en-US" sz="1700" dirty="0"/>
              <a:t>You can use them!</a:t>
            </a:r>
          </a:p>
          <a:p>
            <a:r>
              <a:rPr lang="en-US" sz="1700" dirty="0"/>
              <a:t>As long as you do not violate any other code</a:t>
            </a:r>
          </a:p>
          <a:p>
            <a:endParaRPr lang="en-US" dirty="0"/>
          </a:p>
        </p:txBody>
      </p:sp>
    </p:spTree>
    <p:extLst>
      <p:ext uri="{BB962C8B-B14F-4D97-AF65-F5344CB8AC3E}">
        <p14:creationId xmlns:p14="http://schemas.microsoft.com/office/powerpoint/2010/main" val="266744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17 </a:t>
            </a:r>
            <a:br>
              <a:rPr lang="en-US" dirty="0"/>
            </a:br>
            <a:r>
              <a:rPr lang="en-US" dirty="0"/>
              <a:t>Author: Salas</a:t>
            </a:r>
          </a:p>
        </p:txBody>
      </p:sp>
      <p:sp>
        <p:nvSpPr>
          <p:cNvPr id="3" name="Content Placeholder 2"/>
          <p:cNvSpPr>
            <a:spLocks noGrp="1"/>
          </p:cNvSpPr>
          <p:nvPr>
            <p:ph sz="half" idx="1"/>
          </p:nvPr>
        </p:nvSpPr>
        <p:spPr/>
        <p:txBody>
          <a:bodyPr>
            <a:normAutofit/>
          </a:bodyPr>
          <a:lstStyle/>
          <a:p>
            <a:pPr marL="0" indent="0" defTabSz="338138">
              <a:spcBef>
                <a:spcPts val="0"/>
              </a:spcBef>
              <a:buNone/>
            </a:pPr>
            <a:r>
              <a:rPr lang="en-US" b="1" dirty="0"/>
              <a:t>Voter Protection Act</a:t>
            </a:r>
          </a:p>
          <a:p>
            <a:pPr marL="0" indent="0" defTabSz="338138">
              <a:spcBef>
                <a:spcPts val="0"/>
              </a:spcBef>
              <a:buNone/>
            </a:pPr>
            <a:r>
              <a:rPr lang="en-US" b="1" dirty="0"/>
              <a:t>Vote-by-Mail (VBM) Ballots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p:txBody>
          <a:bodyPr>
            <a:normAutofit/>
          </a:bodyPr>
          <a:lstStyle/>
          <a:p>
            <a:r>
              <a:rPr lang="en-US" sz="1700" dirty="0"/>
              <a:t>Prohibits employers from making employees bring their VBMs to work</a:t>
            </a:r>
          </a:p>
          <a:p>
            <a:r>
              <a:rPr lang="en-US" sz="1700" dirty="0"/>
              <a:t>Or from making employees vote their VBMs at work</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1819 </a:t>
            </a:r>
            <a:br>
              <a:rPr lang="en-US" dirty="0"/>
            </a:br>
            <a:r>
              <a:rPr lang="en-US" dirty="0"/>
              <a:t>Author: Judiciary Committee</a:t>
            </a:r>
          </a:p>
        </p:txBody>
      </p:sp>
      <p:sp>
        <p:nvSpPr>
          <p:cNvPr id="3" name="Content Placeholder 2"/>
          <p:cNvSpPr>
            <a:spLocks noGrp="1"/>
          </p:cNvSpPr>
          <p:nvPr>
            <p:ph sz="half" idx="1"/>
          </p:nvPr>
        </p:nvSpPr>
        <p:spPr>
          <a:xfrm>
            <a:off x="866440" y="2489200"/>
            <a:ext cx="3553160" cy="3835400"/>
          </a:xfrm>
        </p:spPr>
        <p:txBody>
          <a:bodyPr>
            <a:normAutofit/>
          </a:bodyPr>
          <a:lstStyle/>
          <a:p>
            <a:r>
              <a:rPr lang="en-US" sz="1700" dirty="0"/>
              <a:t>Requesters can use their own equipment for no fee</a:t>
            </a:r>
          </a:p>
          <a:p>
            <a:r>
              <a:rPr lang="en-US" sz="1700" dirty="0"/>
              <a:t>Exceptions:</a:t>
            </a:r>
          </a:p>
          <a:p>
            <a:pPr lvl="1"/>
            <a:r>
              <a:rPr lang="en-US" dirty="0"/>
              <a:t>No physical contact with record</a:t>
            </a:r>
          </a:p>
          <a:p>
            <a:pPr lvl="1"/>
            <a:r>
              <a:rPr lang="en-US" dirty="0"/>
              <a:t>Document could be damaged</a:t>
            </a:r>
            <a:endParaRPr lang="en-US" dirty="0">
              <a:solidFill>
                <a:srgbClr val="FF0000"/>
              </a:solidFill>
            </a:endParaRPr>
          </a:p>
          <a:p>
            <a:pPr lvl="1"/>
            <a:r>
              <a:rPr lang="en-US" dirty="0"/>
              <a:t>Requires access to a computer or network </a:t>
            </a:r>
          </a:p>
          <a:p>
            <a:pPr lvl="1"/>
            <a:r>
              <a:rPr lang="en-US" dirty="0"/>
              <a:t>Safety of records</a:t>
            </a:r>
          </a:p>
          <a:p>
            <a:endParaRPr lang="en-US" dirty="0"/>
          </a:p>
        </p:txBody>
      </p:sp>
      <p:sp>
        <p:nvSpPr>
          <p:cNvPr id="4" name="Content Placeholder 3"/>
          <p:cNvSpPr>
            <a:spLocks noGrp="1"/>
          </p:cNvSpPr>
          <p:nvPr>
            <p:ph sz="half" idx="2"/>
          </p:nvPr>
        </p:nvSpPr>
        <p:spPr>
          <a:xfrm>
            <a:off x="4572000" y="2489201"/>
            <a:ext cx="3657600" cy="3225800"/>
          </a:xfrm>
        </p:spPr>
        <p:txBody>
          <a:bodyPr>
            <a:normAutofit/>
          </a:bodyPr>
          <a:lstStyle/>
          <a:p>
            <a:pPr marL="0" indent="0">
              <a:buNone/>
            </a:pPr>
            <a:r>
              <a:rPr lang="en-US" b="1" dirty="0"/>
              <a:t>Inspection of Public Records</a:t>
            </a:r>
          </a:p>
        </p:txBody>
      </p:sp>
    </p:spTree>
    <p:extLst>
      <p:ext uri="{BB962C8B-B14F-4D97-AF65-F5344CB8AC3E}">
        <p14:creationId xmlns:p14="http://schemas.microsoft.com/office/powerpoint/2010/main" val="194674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1829 </a:t>
            </a:r>
            <a:br>
              <a:rPr lang="en-US" dirty="0"/>
            </a:br>
            <a:r>
              <a:rPr lang="en-US" dirty="0"/>
              <a:t>Author: E&amp;R Committee</a:t>
            </a:r>
          </a:p>
        </p:txBody>
      </p:sp>
      <p:sp>
        <p:nvSpPr>
          <p:cNvPr id="3" name="Content Placeholder 2"/>
          <p:cNvSpPr>
            <a:spLocks noGrp="1"/>
          </p:cNvSpPr>
          <p:nvPr>
            <p:ph sz="half" idx="1"/>
          </p:nvPr>
        </p:nvSpPr>
        <p:spPr>
          <a:xfrm>
            <a:off x="866440" y="2489200"/>
            <a:ext cx="3636980" cy="3530603"/>
          </a:xfrm>
        </p:spPr>
        <p:txBody>
          <a:bodyPr>
            <a:normAutofit/>
          </a:bodyPr>
          <a:lstStyle/>
          <a:p>
            <a:pPr marL="0" indent="0" defTabSz="338138">
              <a:spcBef>
                <a:spcPts val="0"/>
              </a:spcBef>
              <a:buNone/>
            </a:pPr>
            <a:r>
              <a:rPr lang="en-US" b="1" dirty="0"/>
              <a:t>Omnibus </a:t>
            </a:r>
          </a:p>
          <a:p>
            <a:pPr marL="0" indent="0" defTabSz="338138">
              <a:spcBef>
                <a:spcPts val="0"/>
              </a:spcBef>
              <a:buNone/>
            </a:pPr>
            <a:r>
              <a:rPr lang="en-US" b="1" dirty="0"/>
              <a:t>(most are CACEO proposals)</a:t>
            </a:r>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640580" y="2489202"/>
            <a:ext cx="3970020" cy="4140198"/>
          </a:xfrm>
        </p:spPr>
        <p:txBody>
          <a:bodyPr>
            <a:noAutofit/>
          </a:bodyPr>
          <a:lstStyle/>
          <a:p>
            <a:pPr>
              <a:lnSpc>
                <a:spcPct val="120000"/>
              </a:lnSpc>
            </a:pPr>
            <a:r>
              <a:rPr lang="en-US" sz="1600" dirty="0"/>
              <a:t>Election dates</a:t>
            </a:r>
          </a:p>
          <a:p>
            <a:pPr>
              <a:lnSpc>
                <a:spcPct val="120000"/>
              </a:lnSpc>
            </a:pPr>
            <a:r>
              <a:rPr lang="en-US" sz="1600" dirty="0"/>
              <a:t>Petitions filed with correct county not county where circulated</a:t>
            </a:r>
          </a:p>
          <a:p>
            <a:pPr>
              <a:lnSpc>
                <a:spcPct val="120000"/>
              </a:lnSpc>
            </a:pPr>
            <a:r>
              <a:rPr lang="en-US" sz="1600" dirty="0"/>
              <a:t>Request to use PILs as </a:t>
            </a:r>
            <a:r>
              <a:rPr lang="en-US" sz="1600" dirty="0" err="1"/>
              <a:t>Noms</a:t>
            </a:r>
            <a:r>
              <a:rPr lang="en-US" sz="1600" dirty="0"/>
              <a:t> not required</a:t>
            </a:r>
          </a:p>
          <a:p>
            <a:pPr>
              <a:lnSpc>
                <a:spcPct val="120000"/>
              </a:lnSpc>
            </a:pPr>
            <a:r>
              <a:rPr lang="en-US" sz="1600" dirty="0"/>
              <a:t>Authorizes district secretary to administer Oath of Office (after election)</a:t>
            </a:r>
          </a:p>
          <a:p>
            <a:pPr>
              <a:lnSpc>
                <a:spcPct val="120000"/>
              </a:lnSpc>
            </a:pPr>
            <a:r>
              <a:rPr lang="en-US" sz="1600" dirty="0"/>
              <a:t>San Diego County’s all-mail pilot program extended to 1/1/2021</a:t>
            </a:r>
          </a:p>
          <a:p>
            <a:pPr>
              <a:lnSpc>
                <a:spcPct val="120000"/>
              </a:lnSpc>
            </a:pPr>
            <a:r>
              <a:rPr lang="en-US" sz="1600" dirty="0"/>
              <a:t>Recount request = 5pm on 5</a:t>
            </a:r>
            <a:r>
              <a:rPr lang="en-US" sz="1600" baseline="30000" dirty="0"/>
              <a:t>th</a:t>
            </a:r>
            <a:r>
              <a:rPr lang="en-US" sz="1600" dirty="0"/>
              <a:t> day</a:t>
            </a:r>
          </a:p>
        </p:txBody>
      </p:sp>
    </p:spTree>
    <p:extLst>
      <p:ext uri="{BB962C8B-B14F-4D97-AF65-F5344CB8AC3E}">
        <p14:creationId xmlns:p14="http://schemas.microsoft.com/office/powerpoint/2010/main" val="3411875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5358" y="1241266"/>
            <a:ext cx="3401945" cy="3153753"/>
          </a:xfrm>
        </p:spPr>
        <p:txBody>
          <a:bodyPr>
            <a:normAutofit/>
          </a:bodyPr>
          <a:lstStyle/>
          <a:p>
            <a:r>
              <a:rPr lang="en-US" dirty="0">
                <a:solidFill>
                  <a:srgbClr val="EBEBEB"/>
                </a:solidFill>
              </a:rPr>
              <a:t>Senate Bills</a:t>
            </a:r>
          </a:p>
        </p:txBody>
      </p:sp>
      <p:sp>
        <p:nvSpPr>
          <p:cNvPr id="3" name="Subtitle 2"/>
          <p:cNvSpPr>
            <a:spLocks noGrp="1"/>
          </p:cNvSpPr>
          <p:nvPr>
            <p:ph type="subTitle" idx="1"/>
          </p:nvPr>
        </p:nvSpPr>
        <p:spPr>
          <a:xfrm>
            <a:off x="5255358" y="4591665"/>
            <a:ext cx="3401945" cy="1622322"/>
          </a:xfrm>
        </p:spPr>
        <p:txBody>
          <a:bodyPr>
            <a:normAutofit/>
          </a:bodyPr>
          <a:lstStyle/>
          <a:p>
            <a:endParaRPr lang="en-US"/>
          </a:p>
        </p:txBody>
      </p:sp>
      <p:grpSp>
        <p:nvGrpSpPr>
          <p:cNvPr id="35" name="Group 34">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36" name="Rectangle 35">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ED68B488-A743-45DB-A61E-62B210FC37B4}"/>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832322" y="1560098"/>
            <a:ext cx="3737803" cy="3737803"/>
          </a:xfrm>
          <a:prstGeom prst="rect">
            <a:avLst/>
          </a:prstGeom>
        </p:spPr>
      </p:pic>
    </p:spTree>
    <p:extLst>
      <p:ext uri="{BB962C8B-B14F-4D97-AF65-F5344CB8AC3E}">
        <p14:creationId xmlns:p14="http://schemas.microsoft.com/office/powerpoint/2010/main" val="229119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27 </a:t>
            </a:r>
            <a:br>
              <a:rPr lang="en-US" dirty="0"/>
            </a:br>
            <a:r>
              <a:rPr lang="en-US" dirty="0"/>
              <a:t>Author: McGuire</a:t>
            </a:r>
          </a:p>
        </p:txBody>
      </p:sp>
      <p:sp>
        <p:nvSpPr>
          <p:cNvPr id="3" name="Content Placeholder 2"/>
          <p:cNvSpPr>
            <a:spLocks noGrp="1"/>
          </p:cNvSpPr>
          <p:nvPr>
            <p:ph sz="half" idx="1"/>
          </p:nvPr>
        </p:nvSpPr>
        <p:spPr>
          <a:xfrm>
            <a:off x="4640582" y="2605136"/>
            <a:ext cx="3636980" cy="3530603"/>
          </a:xfrm>
        </p:spPr>
        <p:txBody>
          <a:bodyPr>
            <a:normAutofit fontScale="92500" lnSpcReduction="10000"/>
          </a:bodyPr>
          <a:lstStyle/>
          <a:p>
            <a:pPr marL="0" indent="0" defTabSz="338138">
              <a:spcBef>
                <a:spcPts val="0"/>
              </a:spcBef>
              <a:buNone/>
            </a:pPr>
            <a:r>
              <a:rPr lang="en-US" b="1" dirty="0"/>
              <a:t>Presidential Primary Ballot: </a:t>
            </a:r>
          </a:p>
          <a:p>
            <a:pPr marL="0" indent="0" defTabSz="338138">
              <a:spcBef>
                <a:spcPts val="0"/>
              </a:spcBef>
              <a:buNone/>
            </a:pPr>
            <a:r>
              <a:rPr lang="en-US" b="1" dirty="0"/>
              <a:t>Tax returns. Urgency Statute</a:t>
            </a:r>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762000" y="2605139"/>
            <a:ext cx="3429000" cy="3530600"/>
          </a:xfrm>
        </p:spPr>
        <p:txBody>
          <a:bodyPr>
            <a:normAutofit fontScale="92500" lnSpcReduction="10000"/>
          </a:bodyPr>
          <a:lstStyle/>
          <a:p>
            <a:r>
              <a:rPr lang="en-US" sz="1700" dirty="0"/>
              <a:t>Income tax returns for past 5 years </a:t>
            </a:r>
          </a:p>
          <a:p>
            <a:r>
              <a:rPr lang="en-US" sz="1700" dirty="0"/>
              <a:t>Filed with SOS</a:t>
            </a:r>
          </a:p>
          <a:p>
            <a:r>
              <a:rPr lang="en-US" sz="1700" dirty="0"/>
              <a:t>Applies to:</a:t>
            </a:r>
          </a:p>
          <a:p>
            <a:pPr lvl="1"/>
            <a:r>
              <a:rPr lang="en-US" sz="1500" dirty="0"/>
              <a:t>Presidential candidates</a:t>
            </a:r>
            <a:endParaRPr lang="en-US" sz="1500" dirty="0">
              <a:solidFill>
                <a:srgbClr val="FF0000"/>
              </a:solidFill>
            </a:endParaRPr>
          </a:p>
          <a:p>
            <a:pPr lvl="1"/>
            <a:r>
              <a:rPr lang="en-US" sz="1500" dirty="0"/>
              <a:t>Gubernatorial candidates</a:t>
            </a:r>
            <a:endParaRPr lang="en-US" sz="1500" dirty="0">
              <a:solidFill>
                <a:srgbClr val="FF0000"/>
              </a:solidFill>
            </a:endParaRPr>
          </a:p>
          <a:p>
            <a:pPr lvl="1"/>
            <a:r>
              <a:rPr lang="en-US" sz="1500" dirty="0"/>
              <a:t>Primary elections only</a:t>
            </a:r>
          </a:p>
          <a:p>
            <a:r>
              <a:rPr lang="en-US" sz="1700" dirty="0"/>
              <a:t>Patterson v. Padilla</a:t>
            </a:r>
          </a:p>
          <a:p>
            <a:pPr lvl="1"/>
            <a:r>
              <a:rPr lang="en-US" sz="1500" dirty="0"/>
              <a:t>Excludes Pres. candidates</a:t>
            </a:r>
          </a:p>
          <a:p>
            <a:pPr lvl="1"/>
            <a:r>
              <a:rPr lang="en-US" sz="1500" dirty="0"/>
              <a:t>Decision final - no appeal possible</a:t>
            </a:r>
            <a:endParaRPr lang="en-US" dirty="0"/>
          </a:p>
          <a:p>
            <a:endParaRPr lang="en-US" dirty="0"/>
          </a:p>
        </p:txBody>
      </p:sp>
    </p:spTree>
    <p:extLst>
      <p:ext uri="{BB962C8B-B14F-4D97-AF65-F5344CB8AC3E}">
        <p14:creationId xmlns:p14="http://schemas.microsoft.com/office/powerpoint/2010/main" val="136081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SB 47 </a:t>
            </a:r>
            <a:br>
              <a:rPr lang="en-US" dirty="0"/>
            </a:br>
            <a:r>
              <a:rPr lang="en-US" dirty="0"/>
              <a:t>Author: Allen</a:t>
            </a:r>
          </a:p>
        </p:txBody>
      </p:sp>
      <p:sp>
        <p:nvSpPr>
          <p:cNvPr id="3" name="Content Placeholder 2"/>
          <p:cNvSpPr>
            <a:spLocks noGrp="1"/>
          </p:cNvSpPr>
          <p:nvPr>
            <p:ph sz="half" idx="1"/>
          </p:nvPr>
        </p:nvSpPr>
        <p:spPr>
          <a:xfrm>
            <a:off x="4572000" y="2613333"/>
            <a:ext cx="3705560" cy="3530603"/>
          </a:xfrm>
        </p:spPr>
        <p:txBody>
          <a:bodyPr>
            <a:normAutofit/>
          </a:bodyPr>
          <a:lstStyle/>
          <a:p>
            <a:r>
              <a:rPr lang="en-US" sz="1700" dirty="0"/>
              <a:t>Official Top Funders disclosure on petition or a separate piece of paper</a:t>
            </a:r>
          </a:p>
          <a:p>
            <a:r>
              <a:rPr lang="en-US" sz="1700" dirty="0"/>
              <a:t>Name of committees, top contributors, dates</a:t>
            </a:r>
          </a:p>
          <a:p>
            <a:r>
              <a:rPr lang="en-US" sz="1700" dirty="0"/>
              <a:t>Paid circulators only</a:t>
            </a:r>
          </a:p>
          <a:p>
            <a:r>
              <a:rPr lang="en-US" sz="1700" dirty="0"/>
              <a:t>State and local initiative petitions</a:t>
            </a:r>
          </a:p>
          <a:p>
            <a:r>
              <a:rPr lang="en-US" sz="1700" dirty="0"/>
              <a:t>Petition pages bound by a reasonable method</a:t>
            </a:r>
          </a:p>
          <a:p>
            <a:endParaRPr lang="en-US" dirty="0"/>
          </a:p>
        </p:txBody>
      </p:sp>
      <p:sp>
        <p:nvSpPr>
          <p:cNvPr id="4" name="Content Placeholder 3"/>
          <p:cNvSpPr>
            <a:spLocks noGrp="1"/>
          </p:cNvSpPr>
          <p:nvPr>
            <p:ph sz="half" idx="2"/>
          </p:nvPr>
        </p:nvSpPr>
        <p:spPr>
          <a:xfrm>
            <a:off x="762000" y="2593668"/>
            <a:ext cx="3505200" cy="3225800"/>
          </a:xfrm>
        </p:spPr>
        <p:txBody>
          <a:bodyPr>
            <a:normAutofit/>
          </a:bodyPr>
          <a:lstStyle/>
          <a:p>
            <a:pPr marL="0" indent="0">
              <a:buNone/>
            </a:pPr>
            <a:r>
              <a:rPr lang="en-US" b="1" dirty="0"/>
              <a:t>Petitions: Official Top Funder Disclosure</a:t>
            </a:r>
          </a:p>
        </p:txBody>
      </p:sp>
    </p:spTree>
    <p:extLst>
      <p:ext uri="{BB962C8B-B14F-4D97-AF65-F5344CB8AC3E}">
        <p14:creationId xmlns:p14="http://schemas.microsoft.com/office/powerpoint/2010/main" val="151880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72 </a:t>
            </a:r>
            <a:br>
              <a:rPr lang="en-US" dirty="0"/>
            </a:br>
            <a:r>
              <a:rPr lang="en-US" dirty="0"/>
              <a:t>Author: </a:t>
            </a:r>
            <a:r>
              <a:rPr lang="en-US" dirty="0" err="1"/>
              <a:t>Umberg</a:t>
            </a:r>
            <a:endParaRPr lang="en-US" dirty="0"/>
          </a:p>
        </p:txBody>
      </p:sp>
      <p:sp>
        <p:nvSpPr>
          <p:cNvPr id="3" name="Content Placeholder 2"/>
          <p:cNvSpPr>
            <a:spLocks noGrp="1"/>
          </p:cNvSpPr>
          <p:nvPr>
            <p:ph sz="half" idx="1"/>
          </p:nvPr>
        </p:nvSpPr>
        <p:spPr>
          <a:xfrm>
            <a:off x="4572000" y="2489200"/>
            <a:ext cx="3636980" cy="3530603"/>
          </a:xfrm>
        </p:spPr>
        <p:txBody>
          <a:bodyPr>
            <a:normAutofit/>
          </a:bodyPr>
          <a:lstStyle/>
          <a:p>
            <a:pPr marL="0" indent="0" defTabSz="338138">
              <a:buNone/>
            </a:pPr>
            <a:r>
              <a:rPr lang="en-US" b="1" dirty="0"/>
              <a:t>Conditional Voter Registration: Provisional Balloting</a:t>
            </a:r>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601981" y="2489203"/>
            <a:ext cx="3970019" cy="3530600"/>
          </a:xfrm>
        </p:spPr>
        <p:txBody>
          <a:bodyPr>
            <a:normAutofit/>
          </a:bodyPr>
          <a:lstStyle/>
          <a:p>
            <a:r>
              <a:rPr lang="en-US" sz="1700" dirty="0"/>
              <a:t>Requires CVR to be offered at:</a:t>
            </a:r>
          </a:p>
          <a:p>
            <a:pPr lvl="1"/>
            <a:r>
              <a:rPr lang="en-US" dirty="0"/>
              <a:t>All satellite offices</a:t>
            </a:r>
          </a:p>
          <a:p>
            <a:pPr lvl="1"/>
            <a:r>
              <a:rPr lang="en-US" dirty="0"/>
              <a:t>All polling places</a:t>
            </a:r>
          </a:p>
          <a:p>
            <a:r>
              <a:rPr lang="en-US" sz="1700" dirty="0"/>
              <a:t>Give correct ballot type if able</a:t>
            </a:r>
          </a:p>
          <a:p>
            <a:r>
              <a:rPr lang="en-US" sz="1700" dirty="0"/>
              <a:t>Partial count if not</a:t>
            </a:r>
          </a:p>
          <a:p>
            <a:endParaRPr lang="en-US" dirty="0"/>
          </a:p>
        </p:txBody>
      </p:sp>
    </p:spTree>
    <p:extLst>
      <p:ext uri="{BB962C8B-B14F-4D97-AF65-F5344CB8AC3E}">
        <p14:creationId xmlns:p14="http://schemas.microsoft.com/office/powerpoint/2010/main" val="114724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151 </a:t>
            </a:r>
            <a:br>
              <a:rPr lang="en-US" dirty="0"/>
            </a:br>
            <a:r>
              <a:rPr lang="en-US" dirty="0"/>
              <a:t>Author: </a:t>
            </a:r>
            <a:r>
              <a:rPr lang="en-US" dirty="0" err="1"/>
              <a:t>Umberg</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marL="0" indent="0" defTabSz="338138">
              <a:buNone/>
            </a:pPr>
            <a:r>
              <a:rPr lang="en-US" b="1" dirty="0"/>
              <a:t>Elections</a:t>
            </a:r>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r>
              <a:rPr lang="en-US" sz="1700" dirty="0"/>
              <a:t>Party preference listed on a voter-nominated recall election</a:t>
            </a:r>
          </a:p>
          <a:p>
            <a:pPr lvl="1"/>
            <a:r>
              <a:rPr lang="en-US" sz="1500" dirty="0"/>
              <a:t>Based on registration at time of notice</a:t>
            </a:r>
          </a:p>
          <a:p>
            <a:pPr lvl="1"/>
            <a:r>
              <a:rPr lang="en-US" sz="1500" dirty="0"/>
              <a:t>Only if requested </a:t>
            </a:r>
          </a:p>
          <a:p>
            <a:r>
              <a:rPr lang="en-US" sz="1700" dirty="0"/>
              <a:t>County VIG mailing can begin at any time, but must be completed by E-10</a:t>
            </a:r>
          </a:p>
          <a:p>
            <a:endParaRPr lang="en-US" dirty="0"/>
          </a:p>
        </p:txBody>
      </p:sp>
    </p:spTree>
    <p:extLst>
      <p:ext uri="{BB962C8B-B14F-4D97-AF65-F5344CB8AC3E}">
        <p14:creationId xmlns:p14="http://schemas.microsoft.com/office/powerpoint/2010/main" val="2439489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225 </a:t>
            </a:r>
            <a:br>
              <a:rPr lang="en-US" dirty="0"/>
            </a:br>
            <a:r>
              <a:rPr lang="en-US" dirty="0"/>
              <a:t>Author: </a:t>
            </a:r>
            <a:r>
              <a:rPr lang="en-US" dirty="0" err="1"/>
              <a:t>Durazo</a:t>
            </a:r>
            <a:endParaRPr lang="en-US" dirty="0"/>
          </a:p>
        </p:txBody>
      </p:sp>
      <p:sp>
        <p:nvSpPr>
          <p:cNvPr id="3" name="Content Placeholder 2"/>
          <p:cNvSpPr>
            <a:spLocks noGrp="1"/>
          </p:cNvSpPr>
          <p:nvPr>
            <p:ph sz="half" idx="1"/>
          </p:nvPr>
        </p:nvSpPr>
        <p:spPr>
          <a:xfrm>
            <a:off x="4572000" y="2489200"/>
            <a:ext cx="3636980" cy="3530603"/>
          </a:xfrm>
        </p:spPr>
        <p:txBody>
          <a:bodyPr>
            <a:normAutofit/>
          </a:bodyPr>
          <a:lstStyle/>
          <a:p>
            <a:pPr marL="0" indent="0" defTabSz="338138">
              <a:spcBef>
                <a:spcPts val="0"/>
              </a:spcBef>
              <a:buNone/>
            </a:pPr>
            <a:r>
              <a:rPr lang="en-US" b="1" dirty="0"/>
              <a:t>Elective Office: </a:t>
            </a:r>
          </a:p>
          <a:p>
            <a:pPr marL="0" indent="0" defTabSz="338138">
              <a:spcBef>
                <a:spcPts val="0"/>
              </a:spcBef>
              <a:buNone/>
            </a:pPr>
            <a:r>
              <a:rPr lang="en-US" b="1" dirty="0"/>
              <a:t>Eligibility Requirements</a:t>
            </a:r>
          </a:p>
          <a:p>
            <a:pPr>
              <a:buNone/>
            </a:pPr>
            <a:endParaRPr lang="en-US" dirty="0"/>
          </a:p>
          <a:p>
            <a:pPr marL="0" indent="0">
              <a:buNone/>
            </a:pPr>
            <a:endParaRPr lang="en-US" dirty="0"/>
          </a:p>
        </p:txBody>
      </p:sp>
      <p:sp>
        <p:nvSpPr>
          <p:cNvPr id="4" name="Content Placeholder 3"/>
          <p:cNvSpPr>
            <a:spLocks noGrp="1"/>
          </p:cNvSpPr>
          <p:nvPr>
            <p:ph sz="half" idx="2"/>
          </p:nvPr>
        </p:nvSpPr>
        <p:spPr>
          <a:xfrm>
            <a:off x="685800" y="2489200"/>
            <a:ext cx="3733800" cy="3530600"/>
          </a:xfrm>
        </p:spPr>
        <p:txBody>
          <a:bodyPr>
            <a:normAutofit/>
          </a:bodyPr>
          <a:lstStyle/>
          <a:p>
            <a:r>
              <a:rPr lang="en-US" sz="1700" dirty="0"/>
              <a:t>Defines “elective civil offices” and “appointed civil offices”, and the requirements to hold one</a:t>
            </a:r>
          </a:p>
          <a:p>
            <a:r>
              <a:rPr lang="en-US" sz="1700" dirty="0"/>
              <a:t>Elective civil office = 18 years of age &amp; citizen of the state</a:t>
            </a:r>
          </a:p>
          <a:p>
            <a:r>
              <a:rPr lang="en-US" sz="1700" dirty="0"/>
              <a:t>Appointed civil office = 18 years of age &amp; resident of the state</a:t>
            </a:r>
          </a:p>
          <a:p>
            <a:endParaRPr lang="en-US" dirty="0"/>
          </a:p>
        </p:txBody>
      </p:sp>
    </p:spTree>
    <p:extLst>
      <p:ext uri="{BB962C8B-B14F-4D97-AF65-F5344CB8AC3E}">
        <p14:creationId xmlns:p14="http://schemas.microsoft.com/office/powerpoint/2010/main" val="459604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359 </a:t>
            </a:r>
            <a:br>
              <a:rPr lang="en-US" dirty="0"/>
            </a:br>
            <a:r>
              <a:rPr lang="en-US" dirty="0"/>
              <a:t>Author: Moorlach</a:t>
            </a:r>
          </a:p>
        </p:txBody>
      </p:sp>
      <p:sp>
        <p:nvSpPr>
          <p:cNvPr id="3" name="Content Placeholder 2"/>
          <p:cNvSpPr>
            <a:spLocks noGrp="1"/>
          </p:cNvSpPr>
          <p:nvPr>
            <p:ph sz="half" idx="1"/>
          </p:nvPr>
        </p:nvSpPr>
        <p:spPr/>
        <p:txBody>
          <a:bodyPr>
            <a:normAutofit/>
          </a:bodyPr>
          <a:lstStyle/>
          <a:p>
            <a:pPr marL="0" indent="0" defTabSz="338138">
              <a:buNone/>
            </a:pPr>
            <a:r>
              <a:rPr lang="en-US" b="1" dirty="0"/>
              <a:t>Elections: City Referendum</a:t>
            </a:r>
          </a:p>
          <a:p>
            <a:pPr marL="0" indent="0">
              <a:buNone/>
            </a:pPr>
            <a:endParaRPr lang="en-US" dirty="0"/>
          </a:p>
        </p:txBody>
      </p:sp>
      <p:sp>
        <p:nvSpPr>
          <p:cNvPr id="4" name="Content Placeholder 3"/>
          <p:cNvSpPr>
            <a:spLocks noGrp="1"/>
          </p:cNvSpPr>
          <p:nvPr>
            <p:ph sz="half" idx="2"/>
          </p:nvPr>
        </p:nvSpPr>
        <p:spPr>
          <a:xfrm>
            <a:off x="4640580" y="2489203"/>
            <a:ext cx="3741419" cy="3530600"/>
          </a:xfrm>
        </p:spPr>
        <p:txBody>
          <a:bodyPr>
            <a:normAutofit/>
          </a:bodyPr>
          <a:lstStyle/>
          <a:p>
            <a:r>
              <a:rPr lang="en-US" sz="1700" dirty="0"/>
              <a:t>Permits an impartial summary instead of text of the ordinance on petition sections</a:t>
            </a:r>
          </a:p>
          <a:p>
            <a:r>
              <a:rPr lang="en-US" sz="1700" dirty="0"/>
              <a:t>Summary is drafted by proponents, filed with election official and approved by city attorney</a:t>
            </a:r>
          </a:p>
          <a:p>
            <a:endParaRPr lang="en-US" dirty="0"/>
          </a:p>
        </p:txBody>
      </p:sp>
    </p:spTree>
    <p:extLst>
      <p:ext uri="{BB962C8B-B14F-4D97-AF65-F5344CB8AC3E}">
        <p14:creationId xmlns:p14="http://schemas.microsoft.com/office/powerpoint/2010/main" val="3269098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505 </a:t>
            </a:r>
            <a:br>
              <a:rPr lang="en-US" dirty="0"/>
            </a:br>
            <a:r>
              <a:rPr lang="en-US" dirty="0"/>
              <a:t>Author: </a:t>
            </a:r>
            <a:r>
              <a:rPr lang="en-US" dirty="0" err="1"/>
              <a:t>Umberg</a:t>
            </a:r>
            <a:endParaRPr lang="en-US" dirty="0"/>
          </a:p>
        </p:txBody>
      </p:sp>
      <p:sp>
        <p:nvSpPr>
          <p:cNvPr id="3" name="Content Placeholder 2"/>
          <p:cNvSpPr>
            <a:spLocks noGrp="1"/>
          </p:cNvSpPr>
          <p:nvPr>
            <p:ph sz="half" idx="1"/>
          </p:nvPr>
        </p:nvSpPr>
        <p:spPr>
          <a:xfrm>
            <a:off x="4603955" y="2489200"/>
            <a:ext cx="3636980" cy="3530603"/>
          </a:xfrm>
        </p:spPr>
        <p:txBody>
          <a:bodyPr>
            <a:normAutofit/>
          </a:bodyPr>
          <a:lstStyle/>
          <a:p>
            <a:pPr marL="0" indent="0" defTabSz="338138">
              <a:buNone/>
            </a:pPr>
            <a:r>
              <a:rPr lang="en-US" b="1" dirty="0"/>
              <a:t>Presidential Primary Elections</a:t>
            </a:r>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866440" y="2489203"/>
            <a:ext cx="3636980" cy="3530600"/>
          </a:xfrm>
        </p:spPr>
        <p:txBody>
          <a:bodyPr>
            <a:normAutofit/>
          </a:bodyPr>
          <a:lstStyle/>
          <a:p>
            <a:r>
              <a:rPr lang="en-US" sz="1700" dirty="0"/>
              <a:t>Defines:</a:t>
            </a:r>
          </a:p>
          <a:p>
            <a:pPr lvl="1"/>
            <a:r>
              <a:rPr lang="en-US" dirty="0"/>
              <a:t>“generally advocated for”</a:t>
            </a:r>
          </a:p>
          <a:p>
            <a:pPr lvl="1"/>
            <a:r>
              <a:rPr lang="en-US" dirty="0"/>
              <a:t>“recognized candidate”</a:t>
            </a:r>
          </a:p>
          <a:p>
            <a:r>
              <a:rPr lang="en-US" sz="1700" dirty="0"/>
              <a:t>E-88 deadline for SOS to announce presidential primary candidates</a:t>
            </a:r>
          </a:p>
          <a:p>
            <a:r>
              <a:rPr lang="en-US" sz="1700" dirty="0"/>
              <a:t>Nomination circulation period E-120 to E-81</a:t>
            </a:r>
          </a:p>
          <a:p>
            <a:endParaRPr lang="en-US" dirty="0"/>
          </a:p>
        </p:txBody>
      </p:sp>
    </p:spTree>
    <p:extLst>
      <p:ext uri="{BB962C8B-B14F-4D97-AF65-F5344CB8AC3E}">
        <p14:creationId xmlns:p14="http://schemas.microsoft.com/office/powerpoint/2010/main" val="81888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49 </a:t>
            </a:r>
            <a:br>
              <a:rPr lang="en-US" dirty="0"/>
            </a:br>
            <a:r>
              <a:rPr lang="en-US" dirty="0"/>
              <a:t>Author: Cervantes et al.</a:t>
            </a:r>
          </a:p>
        </p:txBody>
      </p:sp>
      <p:sp>
        <p:nvSpPr>
          <p:cNvPr id="3" name="Content Placeholder 2"/>
          <p:cNvSpPr>
            <a:spLocks noGrp="1"/>
          </p:cNvSpPr>
          <p:nvPr>
            <p:ph sz="half" idx="1"/>
          </p:nvPr>
        </p:nvSpPr>
        <p:spPr>
          <a:xfrm>
            <a:off x="866440" y="2489200"/>
            <a:ext cx="3248360" cy="3759199"/>
          </a:xfrm>
        </p:spPr>
        <p:txBody>
          <a:bodyPr>
            <a:normAutofit fontScale="92500" lnSpcReduction="10000"/>
          </a:bodyPr>
          <a:lstStyle/>
          <a:p>
            <a:r>
              <a:rPr lang="en-US" dirty="0"/>
              <a:t>Requires mailing of VBM ballots occur within 5 days of request</a:t>
            </a:r>
          </a:p>
          <a:p>
            <a:r>
              <a:rPr lang="en-US" dirty="0"/>
              <a:t>All permanent VBMs must be mailed within 5 days of start</a:t>
            </a:r>
          </a:p>
          <a:p>
            <a:r>
              <a:rPr lang="en-US" dirty="0"/>
              <a:t>Subsequent VBMs mailed within 5 days of request</a:t>
            </a:r>
          </a:p>
          <a:p>
            <a:pPr lvl="1"/>
            <a:r>
              <a:rPr lang="en-US" dirty="0"/>
              <a:t>Only in the mail within the 5 days – not in voters’ hands in 5 days</a:t>
            </a:r>
          </a:p>
          <a:p>
            <a:r>
              <a:rPr lang="en-US" dirty="0"/>
              <a:t>Must start mailing no later than E-29</a:t>
            </a:r>
          </a:p>
        </p:txBody>
      </p:sp>
      <p:sp>
        <p:nvSpPr>
          <p:cNvPr id="4" name="Content Placeholder 3"/>
          <p:cNvSpPr>
            <a:spLocks noGrp="1"/>
          </p:cNvSpPr>
          <p:nvPr>
            <p:ph sz="half" idx="2"/>
          </p:nvPr>
        </p:nvSpPr>
        <p:spPr>
          <a:xfrm>
            <a:off x="4572000" y="2489201"/>
            <a:ext cx="3657600" cy="3225800"/>
          </a:xfrm>
        </p:spPr>
        <p:txBody>
          <a:bodyPr>
            <a:normAutofit fontScale="92500" lnSpcReduction="10000"/>
          </a:bodyPr>
          <a:lstStyle/>
          <a:p>
            <a:pPr marL="0" indent="0">
              <a:buNone/>
            </a:pPr>
            <a:r>
              <a:rPr lang="en-US" b="1" dirty="0"/>
              <a:t>CA Voter Protection Act of 2019</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SB 523 </a:t>
            </a:r>
            <a:br>
              <a:rPr lang="en-US" dirty="0"/>
            </a:br>
            <a:r>
              <a:rPr lang="en-US" dirty="0"/>
              <a:t>Author: McGuire</a:t>
            </a:r>
          </a:p>
        </p:txBody>
      </p:sp>
      <p:sp>
        <p:nvSpPr>
          <p:cNvPr id="3" name="Content Placeholder 2"/>
          <p:cNvSpPr>
            <a:spLocks noGrp="1"/>
          </p:cNvSpPr>
          <p:nvPr>
            <p:ph sz="half" idx="1"/>
          </p:nvPr>
        </p:nvSpPr>
        <p:spPr>
          <a:xfrm>
            <a:off x="4267200" y="2489200"/>
            <a:ext cx="4419600" cy="4078038"/>
          </a:xfrm>
        </p:spPr>
        <p:txBody>
          <a:bodyPr>
            <a:normAutofit/>
          </a:bodyPr>
          <a:lstStyle/>
          <a:p>
            <a:r>
              <a:rPr lang="en-US" sz="1700" dirty="0"/>
              <a:t>Aligns the cure period for missing signatures and non-comparing signatures</a:t>
            </a:r>
          </a:p>
          <a:p>
            <a:r>
              <a:rPr lang="en-US" sz="1700" dirty="0"/>
              <a:t>Notify voters at least 8 days before certification</a:t>
            </a:r>
          </a:p>
          <a:p>
            <a:r>
              <a:rPr lang="en-US" sz="1700" dirty="0"/>
              <a:t>Able to cure up to 5pm 2 days before certification</a:t>
            </a:r>
          </a:p>
          <a:p>
            <a:r>
              <a:rPr lang="en-US" sz="1700" dirty="0"/>
              <a:t>Cure list can be distributed</a:t>
            </a:r>
          </a:p>
          <a:p>
            <a:pPr lvl="1"/>
            <a:r>
              <a:rPr lang="en-US" dirty="0"/>
              <a:t>List is updated daily</a:t>
            </a:r>
          </a:p>
          <a:p>
            <a:pPr lvl="1"/>
            <a:r>
              <a:rPr lang="en-US" dirty="0"/>
              <a:t>Provided in searchable electronic format</a:t>
            </a:r>
          </a:p>
          <a:p>
            <a:pPr lvl="1"/>
            <a:r>
              <a:rPr lang="en-US" dirty="0"/>
              <a:t>Include EC 18109 and 18540 notice</a:t>
            </a:r>
          </a:p>
          <a:p>
            <a:endParaRPr lang="en-US" dirty="0"/>
          </a:p>
        </p:txBody>
      </p:sp>
      <p:sp>
        <p:nvSpPr>
          <p:cNvPr id="4" name="Content Placeholder 3"/>
          <p:cNvSpPr>
            <a:spLocks noGrp="1"/>
          </p:cNvSpPr>
          <p:nvPr>
            <p:ph sz="half" idx="2"/>
          </p:nvPr>
        </p:nvSpPr>
        <p:spPr>
          <a:xfrm>
            <a:off x="609600" y="2489201"/>
            <a:ext cx="3962400" cy="3225800"/>
          </a:xfrm>
        </p:spPr>
        <p:txBody>
          <a:bodyPr>
            <a:normAutofit/>
          </a:bodyPr>
          <a:lstStyle/>
          <a:p>
            <a:pPr marL="0" indent="0">
              <a:buNone/>
            </a:pPr>
            <a:r>
              <a:rPr lang="en-US" b="1" dirty="0"/>
              <a:t>Elections: Vote-by-Mail Ballots</a:t>
            </a:r>
          </a:p>
        </p:txBody>
      </p:sp>
    </p:spTree>
    <p:extLst>
      <p:ext uri="{BB962C8B-B14F-4D97-AF65-F5344CB8AC3E}">
        <p14:creationId xmlns:p14="http://schemas.microsoft.com/office/powerpoint/2010/main" val="2714456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 641 </a:t>
            </a:r>
            <a:br>
              <a:rPr lang="en-US" dirty="0"/>
            </a:br>
            <a:r>
              <a:rPr lang="en-US" dirty="0"/>
              <a:t>Author: Allen</a:t>
            </a:r>
          </a:p>
        </p:txBody>
      </p:sp>
      <p:sp>
        <p:nvSpPr>
          <p:cNvPr id="3" name="Content Placeholder 2"/>
          <p:cNvSpPr>
            <a:spLocks noGrp="1"/>
          </p:cNvSpPr>
          <p:nvPr>
            <p:ph sz="half" idx="1"/>
          </p:nvPr>
        </p:nvSpPr>
        <p:spPr>
          <a:xfrm>
            <a:off x="4640581" y="2489200"/>
            <a:ext cx="3636980" cy="3530603"/>
          </a:xfrm>
        </p:spPr>
        <p:txBody>
          <a:bodyPr>
            <a:normAutofit/>
          </a:bodyPr>
          <a:lstStyle/>
          <a:p>
            <a:pPr marL="0" indent="0" defTabSz="338138">
              <a:spcBef>
                <a:spcPts val="0"/>
              </a:spcBef>
              <a:buNone/>
            </a:pPr>
            <a:r>
              <a:rPr lang="en-US" b="1" dirty="0"/>
              <a:t>Special Elections</a:t>
            </a:r>
          </a:p>
        </p:txBody>
      </p:sp>
      <p:sp>
        <p:nvSpPr>
          <p:cNvPr id="4" name="Content Placeholder 3"/>
          <p:cNvSpPr>
            <a:spLocks noGrp="1"/>
          </p:cNvSpPr>
          <p:nvPr>
            <p:ph sz="half" idx="2"/>
          </p:nvPr>
        </p:nvSpPr>
        <p:spPr>
          <a:xfrm>
            <a:off x="866439" y="2489203"/>
            <a:ext cx="3636980" cy="3530600"/>
          </a:xfrm>
        </p:spPr>
        <p:txBody>
          <a:bodyPr>
            <a:normAutofit/>
          </a:bodyPr>
          <a:lstStyle/>
          <a:p>
            <a:r>
              <a:rPr lang="en-US" sz="1700" dirty="0"/>
              <a:t>Special elections can be consolidated with regularly scheduled elections within 200 days following proclamation</a:t>
            </a:r>
          </a:p>
          <a:p>
            <a:pPr lvl="1"/>
            <a:r>
              <a:rPr lang="en-US" sz="1500" dirty="0"/>
              <a:t>Congressional office</a:t>
            </a:r>
          </a:p>
          <a:p>
            <a:pPr lvl="1"/>
            <a:r>
              <a:rPr lang="en-US" sz="1500" dirty="0"/>
              <a:t>Legislative office</a:t>
            </a:r>
          </a:p>
          <a:p>
            <a:r>
              <a:rPr lang="en-US" sz="1700" dirty="0"/>
              <a:t>Sunsets 1/1/2021</a:t>
            </a:r>
          </a:p>
          <a:p>
            <a:endParaRPr lang="en-US" dirty="0"/>
          </a:p>
        </p:txBody>
      </p:sp>
    </p:spTree>
    <p:extLst>
      <p:ext uri="{BB962C8B-B14F-4D97-AF65-F5344CB8AC3E}">
        <p14:creationId xmlns:p14="http://schemas.microsoft.com/office/powerpoint/2010/main" val="369406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SB 681 </a:t>
            </a:r>
            <a:br>
              <a:rPr lang="en-US" dirty="0"/>
            </a:br>
            <a:r>
              <a:rPr lang="en-US" dirty="0"/>
              <a:t>Author: Stern</a:t>
            </a:r>
          </a:p>
        </p:txBody>
      </p:sp>
      <p:sp>
        <p:nvSpPr>
          <p:cNvPr id="3" name="Content Placeholder 2"/>
          <p:cNvSpPr>
            <a:spLocks noGrp="1"/>
          </p:cNvSpPr>
          <p:nvPr>
            <p:ph sz="half" idx="1"/>
          </p:nvPr>
        </p:nvSpPr>
        <p:spPr>
          <a:xfrm>
            <a:off x="4419600" y="2489200"/>
            <a:ext cx="3248360" cy="3530603"/>
          </a:xfrm>
        </p:spPr>
        <p:txBody>
          <a:bodyPr>
            <a:normAutofit/>
          </a:bodyPr>
          <a:lstStyle/>
          <a:p>
            <a:r>
              <a:rPr lang="en-US" dirty="0"/>
              <a:t>Proponent can withdraw referendum any time prior to E-88</a:t>
            </a:r>
          </a:p>
          <a:p>
            <a:r>
              <a:rPr lang="en-US" dirty="0"/>
              <a:t>Regardless of whether it has already been deemed sufficient</a:t>
            </a:r>
          </a:p>
          <a:p>
            <a:pPr lvl="1"/>
            <a:r>
              <a:rPr lang="en-US" dirty="0"/>
              <a:t>County office</a:t>
            </a:r>
          </a:p>
          <a:p>
            <a:pPr lvl="1"/>
            <a:r>
              <a:rPr lang="en-US" dirty="0"/>
              <a:t>Municipal office</a:t>
            </a:r>
          </a:p>
          <a:p>
            <a:pPr lvl="1"/>
            <a:r>
              <a:rPr lang="en-US" dirty="0"/>
              <a:t>District office</a:t>
            </a:r>
          </a:p>
          <a:p>
            <a:endParaRPr lang="en-US" dirty="0"/>
          </a:p>
          <a:p>
            <a:endParaRPr lang="en-US" dirty="0"/>
          </a:p>
        </p:txBody>
      </p:sp>
      <p:sp>
        <p:nvSpPr>
          <p:cNvPr id="4" name="Content Placeholder 3"/>
          <p:cNvSpPr>
            <a:spLocks noGrp="1"/>
          </p:cNvSpPr>
          <p:nvPr>
            <p:ph sz="half" idx="2"/>
          </p:nvPr>
        </p:nvSpPr>
        <p:spPr>
          <a:xfrm>
            <a:off x="609600" y="2489201"/>
            <a:ext cx="3962400" cy="3225800"/>
          </a:xfrm>
        </p:spPr>
        <p:txBody>
          <a:bodyPr>
            <a:normAutofit/>
          </a:bodyPr>
          <a:lstStyle/>
          <a:p>
            <a:pPr marL="0" indent="0">
              <a:buNone/>
            </a:pPr>
            <a:r>
              <a:rPr lang="en-US" b="1" dirty="0"/>
              <a:t>Local Referenda and Charter Amendments: Withdrawal</a:t>
            </a:r>
          </a:p>
        </p:txBody>
      </p:sp>
    </p:spTree>
    <p:extLst>
      <p:ext uri="{BB962C8B-B14F-4D97-AF65-F5344CB8AC3E}">
        <p14:creationId xmlns:p14="http://schemas.microsoft.com/office/powerpoint/2010/main" val="137840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41" name="Rectangle 4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4" name="Rectangle 4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86541" y="1241266"/>
            <a:ext cx="2370762" cy="3153753"/>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Political Reform Bills</a:t>
            </a:r>
          </a:p>
        </p:txBody>
      </p:sp>
      <p:grpSp>
        <p:nvGrpSpPr>
          <p:cNvPr id="46" name="Group 4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47" name="Rectangle 4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9" name="Content Placeholder 3">
            <a:extLst>
              <a:ext uri="{FF2B5EF4-FFF2-40B4-BE49-F238E27FC236}">
                <a16:creationId xmlns:a16="http://schemas.microsoft.com/office/drawing/2014/main" id="{59FAA670-2FB3-4214-90E0-0069BD8C56A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0305" r="9747" b="1"/>
          <a:stretch/>
        </p:blipFill>
        <p:spPr>
          <a:xfrm>
            <a:off x="1322353" y="1114621"/>
            <a:ext cx="3852324" cy="46287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PRA Bills - Assembly</a:t>
            </a:r>
          </a:p>
        </p:txBody>
      </p:sp>
      <p:sp>
        <p:nvSpPr>
          <p:cNvPr id="5" name="Content Placeholder 4"/>
          <p:cNvSpPr>
            <a:spLocks noGrp="1"/>
          </p:cNvSpPr>
          <p:nvPr>
            <p:ph sz="half" idx="1"/>
          </p:nvPr>
        </p:nvSpPr>
        <p:spPr>
          <a:xfrm>
            <a:off x="457200" y="2489203"/>
            <a:ext cx="3810000" cy="3911597"/>
          </a:xfrm>
        </p:spPr>
        <p:txBody>
          <a:bodyPr>
            <a:normAutofit/>
          </a:bodyPr>
          <a:lstStyle/>
          <a:p>
            <a:r>
              <a:rPr lang="en-US" dirty="0"/>
              <a:t>AB 201, Cervantes (Ch. 555)</a:t>
            </a:r>
          </a:p>
          <a:p>
            <a:pPr lvl="1"/>
            <a:r>
              <a:rPr lang="en-US" dirty="0"/>
              <a:t>Text Messages</a:t>
            </a:r>
          </a:p>
          <a:p>
            <a:r>
              <a:rPr lang="en-US" dirty="0"/>
              <a:t>AB 220, </a:t>
            </a:r>
            <a:r>
              <a:rPr lang="en-US" dirty="0" err="1"/>
              <a:t>Bonta</a:t>
            </a:r>
            <a:r>
              <a:rPr lang="en-US" dirty="0"/>
              <a:t> (Ch. 384)</a:t>
            </a:r>
          </a:p>
          <a:p>
            <a:pPr lvl="1"/>
            <a:r>
              <a:rPr lang="en-US" dirty="0"/>
              <a:t>Childcare Costs</a:t>
            </a:r>
          </a:p>
          <a:p>
            <a:r>
              <a:rPr lang="en-US" dirty="0"/>
              <a:t>AB 571, Mullin (Ch. 556)</a:t>
            </a:r>
          </a:p>
          <a:p>
            <a:pPr lvl="1"/>
            <a:r>
              <a:rPr lang="en-US" dirty="0"/>
              <a:t>Contribution Limits</a:t>
            </a:r>
          </a:p>
          <a:p>
            <a:r>
              <a:rPr lang="en-US" dirty="0"/>
              <a:t>AB 864, Mullin (Ch. 558)</a:t>
            </a:r>
          </a:p>
          <a:p>
            <a:pPr lvl="1"/>
            <a:r>
              <a:rPr lang="en-US" dirty="0"/>
              <a:t>Disclosures</a:t>
            </a:r>
          </a:p>
          <a:p>
            <a:r>
              <a:rPr lang="en-US" dirty="0"/>
              <a:t>AB 902, Levine (Ch. 312)</a:t>
            </a:r>
          </a:p>
          <a:p>
            <a:pPr lvl="1"/>
            <a:r>
              <a:rPr lang="en-US" dirty="0"/>
              <a:t>Regulations</a:t>
            </a:r>
          </a:p>
        </p:txBody>
      </p:sp>
      <p:sp>
        <p:nvSpPr>
          <p:cNvPr id="7" name="Content Placeholder 4">
            <a:extLst>
              <a:ext uri="{FF2B5EF4-FFF2-40B4-BE49-F238E27FC236}">
                <a16:creationId xmlns:a16="http://schemas.microsoft.com/office/drawing/2014/main" id="{59404108-D4F8-415D-A36D-68AE279CFC1F}"/>
              </a:ext>
            </a:extLst>
          </p:cNvPr>
          <p:cNvSpPr txBox="1">
            <a:spLocks/>
          </p:cNvSpPr>
          <p:nvPr/>
        </p:nvSpPr>
        <p:spPr>
          <a:xfrm>
            <a:off x="4495800" y="2489202"/>
            <a:ext cx="4191000" cy="39115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AB 903, Levine (Ch. 102)</a:t>
            </a:r>
          </a:p>
          <a:p>
            <a:pPr lvl="1"/>
            <a:r>
              <a:rPr lang="en-US" dirty="0"/>
              <a:t>Definition of Expenditure</a:t>
            </a:r>
          </a:p>
          <a:p>
            <a:r>
              <a:rPr lang="en-US" dirty="0"/>
              <a:t>AB 909, Gallagher (Ch. 313)</a:t>
            </a:r>
          </a:p>
          <a:p>
            <a:pPr lvl="1"/>
            <a:r>
              <a:rPr lang="en-US" dirty="0"/>
              <a:t>Statement of Acknowledgement</a:t>
            </a:r>
          </a:p>
          <a:p>
            <a:r>
              <a:rPr lang="en-US" dirty="0"/>
              <a:t>AB 946, E&amp;R </a:t>
            </a:r>
            <a:r>
              <a:rPr lang="en-US" dirty="0" err="1"/>
              <a:t>Cmte</a:t>
            </a:r>
            <a:r>
              <a:rPr lang="en-US" dirty="0"/>
              <a:t>. (Ch. 315)</a:t>
            </a:r>
          </a:p>
          <a:p>
            <a:pPr lvl="1"/>
            <a:r>
              <a:rPr lang="en-US" dirty="0"/>
              <a:t>Code Cleanup</a:t>
            </a:r>
          </a:p>
          <a:p>
            <a:r>
              <a:rPr lang="en-US" dirty="0"/>
              <a:t>AB 1043, Irwin (Ch. 46)</a:t>
            </a:r>
          </a:p>
          <a:p>
            <a:pPr lvl="1"/>
            <a:r>
              <a:rPr lang="en-US" dirty="0"/>
              <a:t>Cybersecurity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PRA Bills - Senate  </a:t>
            </a:r>
            <a:endParaRPr lang="en-US" sz="2000" dirty="0"/>
          </a:p>
        </p:txBody>
      </p:sp>
      <p:sp>
        <p:nvSpPr>
          <p:cNvPr id="5" name="Content Placeholder 4"/>
          <p:cNvSpPr>
            <a:spLocks noGrp="1"/>
          </p:cNvSpPr>
          <p:nvPr>
            <p:ph sz="half" idx="1"/>
          </p:nvPr>
        </p:nvSpPr>
        <p:spPr>
          <a:xfrm>
            <a:off x="457200" y="2489203"/>
            <a:ext cx="3810000" cy="3911597"/>
          </a:xfrm>
        </p:spPr>
        <p:txBody>
          <a:bodyPr>
            <a:normAutofit/>
          </a:bodyPr>
          <a:lstStyle/>
          <a:p>
            <a:r>
              <a:rPr lang="en-US" dirty="0"/>
              <a:t>SB 71, Leyva (Ch. 564)</a:t>
            </a:r>
          </a:p>
          <a:p>
            <a:pPr lvl="1"/>
            <a:r>
              <a:rPr lang="en-US" dirty="0"/>
              <a:t>Campaign Expenditures</a:t>
            </a:r>
          </a:p>
          <a:p>
            <a:r>
              <a:rPr lang="en-US" dirty="0"/>
              <a:t>SB 126, Leyva (Ch. 3)</a:t>
            </a:r>
          </a:p>
          <a:p>
            <a:pPr lvl="1"/>
            <a:r>
              <a:rPr lang="en-US" dirty="0"/>
              <a:t>Charter Schools</a:t>
            </a:r>
          </a:p>
          <a:p>
            <a:endParaRPr lang="en-US" dirty="0"/>
          </a:p>
        </p:txBody>
      </p:sp>
    </p:spTree>
    <p:extLst>
      <p:ext uri="{BB962C8B-B14F-4D97-AF65-F5344CB8AC3E}">
        <p14:creationId xmlns:p14="http://schemas.microsoft.com/office/powerpoint/2010/main" val="268448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 name="Rectangle 2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3" name="Rectangle 3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6286541" y="1241266"/>
            <a:ext cx="2370762" cy="3153753"/>
          </a:xfrm>
        </p:spPr>
        <p:txBody>
          <a:bodyPr vert="horz" lIns="91440" tIns="45720" rIns="91440" bIns="45720" rtlCol="0" anchor="b">
            <a:normAutofit/>
          </a:bodyPr>
          <a:lstStyle/>
          <a:p>
            <a:r>
              <a:rPr lang="en-US" sz="4600" b="0" i="0" kern="1200">
                <a:solidFill>
                  <a:srgbClr val="EBEBEB"/>
                </a:solidFill>
                <a:latin typeface="+mj-lt"/>
                <a:ea typeface="+mj-ea"/>
                <a:cs typeface="+mj-cs"/>
              </a:rPr>
              <a:t>Vetoed Bills</a:t>
            </a:r>
            <a:endParaRPr lang="en-US" sz="4600" b="0" i="0" kern="1200" dirty="0">
              <a:solidFill>
                <a:srgbClr val="EBEBEB"/>
              </a:solidFill>
              <a:latin typeface="+mj-lt"/>
              <a:ea typeface="+mj-ea"/>
              <a:cs typeface="+mj-cs"/>
            </a:endParaRPr>
          </a:p>
        </p:txBody>
      </p:sp>
      <p:grpSp>
        <p:nvGrpSpPr>
          <p:cNvPr id="35" name="Group 3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36" name="Rectangle 3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Content Placeholder 3" descr="6447657773_4c79319fca_b.jpg"/>
          <p:cNvPicPr>
            <a:picLocks noGrp="1" noChangeAspect="1"/>
          </p:cNvPicPr>
          <p:nvPr>
            <p:ph idx="1"/>
          </p:nvPr>
        </p:nvPicPr>
        <p:blipFill>
          <a:blip r:embed="rId3" cstate="print"/>
          <a:stretch>
            <a:fillRect/>
          </a:stretch>
        </p:blipFill>
        <p:spPr>
          <a:xfrm>
            <a:off x="832322" y="2039689"/>
            <a:ext cx="4832385" cy="27786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Vetoed Bills</a:t>
            </a:r>
          </a:p>
        </p:txBody>
      </p:sp>
      <p:sp>
        <p:nvSpPr>
          <p:cNvPr id="3" name="Content Placeholder 2"/>
          <p:cNvSpPr>
            <a:spLocks noGrp="1"/>
          </p:cNvSpPr>
          <p:nvPr>
            <p:ph sz="half" idx="1"/>
          </p:nvPr>
        </p:nvSpPr>
        <p:spPr/>
        <p:txBody>
          <a:bodyPr>
            <a:normAutofit/>
          </a:bodyPr>
          <a:lstStyle/>
          <a:p>
            <a:pPr marL="0" indent="0">
              <a:buNone/>
            </a:pPr>
            <a:r>
              <a:rPr lang="en-US" dirty="0"/>
              <a:t>AB 681 (Gonzalez)</a:t>
            </a:r>
          </a:p>
          <a:p>
            <a:r>
              <a:rPr lang="en-US" dirty="0"/>
              <a:t>Three voter contacts</a:t>
            </a:r>
          </a:p>
          <a:p>
            <a:pPr lvl="1"/>
            <a:r>
              <a:rPr lang="en-US" dirty="0"/>
              <a:t>County-wide</a:t>
            </a:r>
          </a:p>
          <a:p>
            <a:pPr lvl="1"/>
            <a:r>
              <a:rPr lang="en-US" dirty="0"/>
              <a:t>NPP</a:t>
            </a:r>
          </a:p>
          <a:p>
            <a:pPr lvl="1"/>
            <a:r>
              <a:rPr lang="en-US" dirty="0"/>
              <a:t>VBM instructions</a:t>
            </a:r>
          </a:p>
          <a:p>
            <a:r>
              <a:rPr lang="en-US" dirty="0"/>
              <a:t>Address and party change</a:t>
            </a:r>
          </a:p>
          <a:p>
            <a:pPr lvl="1"/>
            <a:r>
              <a:rPr lang="en-US" dirty="0"/>
              <a:t>Not provisional/CVR</a:t>
            </a:r>
          </a:p>
          <a:p>
            <a:pPr lvl="1"/>
            <a:r>
              <a:rPr lang="en-US" dirty="0"/>
              <a:t>Form instead of VRC</a:t>
            </a:r>
          </a:p>
          <a:p>
            <a:pPr marL="0" indent="0">
              <a:buNone/>
            </a:pPr>
            <a:r>
              <a:rPr lang="en-US" dirty="0"/>
              <a:t> </a:t>
            </a:r>
          </a:p>
        </p:txBody>
      </p:sp>
      <p:sp>
        <p:nvSpPr>
          <p:cNvPr id="7" name="Content Placeholder 2">
            <a:extLst>
              <a:ext uri="{FF2B5EF4-FFF2-40B4-BE49-F238E27FC236}">
                <a16:creationId xmlns:a16="http://schemas.microsoft.com/office/drawing/2014/main" id="{1EA99F50-EE10-47A6-B248-343B1100CF4A}"/>
              </a:ext>
            </a:extLst>
          </p:cNvPr>
          <p:cNvSpPr txBox="1">
            <a:spLocks/>
          </p:cNvSpPr>
          <p:nvPr/>
        </p:nvSpPr>
        <p:spPr>
          <a:xfrm>
            <a:off x="4821220" y="2489200"/>
            <a:ext cx="3636980" cy="3530603"/>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dirty="0"/>
              <a:t>AB 773 (Gonzalez)</a:t>
            </a:r>
          </a:p>
          <a:p>
            <a:r>
              <a:rPr lang="en-US" dirty="0"/>
              <a:t>High school voter education</a:t>
            </a:r>
          </a:p>
          <a:p>
            <a:pPr lvl="1"/>
            <a:r>
              <a:rPr lang="en-US" dirty="0"/>
              <a:t>One month </a:t>
            </a:r>
          </a:p>
          <a:p>
            <a:pPr lvl="1"/>
            <a:r>
              <a:rPr lang="en-US" dirty="0"/>
              <a:t>January and September</a:t>
            </a:r>
          </a:p>
          <a:p>
            <a:r>
              <a:rPr lang="en-US" dirty="0"/>
              <a:t>Civic education curriculum</a:t>
            </a:r>
          </a:p>
          <a:p>
            <a:pPr lvl="1"/>
            <a:r>
              <a:rPr lang="en-US" dirty="0"/>
              <a:t>SOS &amp; SPI</a:t>
            </a:r>
          </a:p>
          <a:p>
            <a:pPr lvl="1"/>
            <a:r>
              <a:rPr lang="en-US" dirty="0"/>
              <a:t>Customized by county</a:t>
            </a:r>
          </a:p>
          <a:p>
            <a:pPr lvl="1"/>
            <a:r>
              <a:rPr lang="en-US" dirty="0"/>
              <a:t>Presentation or assembly</a:t>
            </a:r>
          </a:p>
          <a:p>
            <a:pPr lvl="1"/>
            <a:r>
              <a:rPr lang="en-US" dirty="0"/>
              <a:t>Must offer registration/ preregistration</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Vetoed Bills </a:t>
            </a:r>
            <a:r>
              <a:rPr lang="en-US" sz="2000" dirty="0"/>
              <a:t>(continued)</a:t>
            </a:r>
          </a:p>
        </p:txBody>
      </p:sp>
      <p:sp>
        <p:nvSpPr>
          <p:cNvPr id="3" name="Content Placeholder 2"/>
          <p:cNvSpPr>
            <a:spLocks noGrp="1"/>
          </p:cNvSpPr>
          <p:nvPr>
            <p:ph sz="half" idx="1"/>
          </p:nvPr>
        </p:nvSpPr>
        <p:spPr>
          <a:xfrm>
            <a:off x="866440" y="2489200"/>
            <a:ext cx="3636980" cy="3835400"/>
          </a:xfrm>
        </p:spPr>
        <p:txBody>
          <a:bodyPr>
            <a:normAutofit/>
          </a:bodyPr>
          <a:lstStyle/>
          <a:p>
            <a:pPr marL="0" indent="0">
              <a:buNone/>
            </a:pPr>
            <a:r>
              <a:rPr lang="en-US" dirty="0"/>
              <a:t>AB 1036 (Aguiar-Curry)</a:t>
            </a:r>
          </a:p>
          <a:p>
            <a:r>
              <a:rPr lang="en-US" dirty="0"/>
              <a:t>Civic outreach</a:t>
            </a:r>
          </a:p>
          <a:p>
            <a:pPr lvl="1"/>
            <a:r>
              <a:rPr lang="en-US" dirty="0"/>
              <a:t>High School Voter Education Pilot  </a:t>
            </a:r>
          </a:p>
          <a:p>
            <a:pPr lvl="1"/>
            <a:r>
              <a:rPr lang="en-US" dirty="0"/>
              <a:t>Yolo County</a:t>
            </a:r>
          </a:p>
          <a:p>
            <a:r>
              <a:rPr lang="en-US" dirty="0"/>
              <a:t>Voter outreach program regulations</a:t>
            </a:r>
          </a:p>
          <a:p>
            <a:pPr lvl="1"/>
            <a:r>
              <a:rPr lang="en-US" dirty="0"/>
              <a:t>Require counties to periodically update program </a:t>
            </a:r>
          </a:p>
        </p:txBody>
      </p:sp>
      <p:sp>
        <p:nvSpPr>
          <p:cNvPr id="7" name="Content Placeholder 2">
            <a:extLst>
              <a:ext uri="{FF2B5EF4-FFF2-40B4-BE49-F238E27FC236}">
                <a16:creationId xmlns:a16="http://schemas.microsoft.com/office/drawing/2014/main" id="{1EA99F50-EE10-47A6-B248-343B1100CF4A}"/>
              </a:ext>
            </a:extLst>
          </p:cNvPr>
          <p:cNvSpPr txBox="1">
            <a:spLocks/>
          </p:cNvSpPr>
          <p:nvPr/>
        </p:nvSpPr>
        <p:spPr>
          <a:xfrm>
            <a:off x="4821220" y="2489200"/>
            <a:ext cx="3636980" cy="35306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dirty="0"/>
              <a:t>AB 1391 (</a:t>
            </a:r>
            <a:r>
              <a:rPr lang="en-US" dirty="0" err="1"/>
              <a:t>Bonta</a:t>
            </a:r>
            <a:r>
              <a:rPr lang="en-US" dirty="0"/>
              <a:t>)</a:t>
            </a:r>
          </a:p>
          <a:p>
            <a:r>
              <a:rPr lang="en-US" dirty="0"/>
              <a:t>Preferred language for voter materials</a:t>
            </a:r>
          </a:p>
          <a:p>
            <a:pPr lvl="1"/>
            <a:r>
              <a:rPr lang="en-US" dirty="0"/>
              <a:t>VNC</a:t>
            </a:r>
          </a:p>
          <a:p>
            <a:pPr lvl="1"/>
            <a:r>
              <a:rPr lang="en-US" dirty="0"/>
              <a:t>VBM applications</a:t>
            </a:r>
          </a:p>
          <a:p>
            <a:r>
              <a:rPr lang="en-US" dirty="0"/>
              <a:t>Languages offered</a:t>
            </a:r>
          </a:p>
          <a:p>
            <a:r>
              <a:rPr lang="en-US" dirty="0"/>
              <a:t>How to change preference</a:t>
            </a:r>
          </a:p>
          <a:p>
            <a:pPr marL="0" indent="0">
              <a:buFont typeface="Wingdings 3" charset="2"/>
              <a:buNone/>
            </a:pPr>
            <a:endParaRPr lang="en-US" dirty="0"/>
          </a:p>
        </p:txBody>
      </p:sp>
    </p:spTree>
    <p:extLst>
      <p:ext uri="{BB962C8B-B14F-4D97-AF65-F5344CB8AC3E}">
        <p14:creationId xmlns:p14="http://schemas.microsoft.com/office/powerpoint/2010/main" val="3755222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Vetoed Bills </a:t>
            </a:r>
            <a:r>
              <a:rPr lang="en-US" sz="2000" dirty="0"/>
              <a:t>(continued)</a:t>
            </a:r>
          </a:p>
        </p:txBody>
      </p:sp>
      <p:sp>
        <p:nvSpPr>
          <p:cNvPr id="3" name="Content Placeholder 2"/>
          <p:cNvSpPr>
            <a:spLocks noGrp="1"/>
          </p:cNvSpPr>
          <p:nvPr>
            <p:ph sz="half" idx="1"/>
          </p:nvPr>
        </p:nvSpPr>
        <p:spPr/>
        <p:txBody>
          <a:bodyPr>
            <a:normAutofit/>
          </a:bodyPr>
          <a:lstStyle/>
          <a:p>
            <a:pPr marL="0" indent="0">
              <a:buNone/>
            </a:pPr>
            <a:r>
              <a:rPr lang="en-US" dirty="0"/>
              <a:t>AB 1451 (Low)</a:t>
            </a:r>
          </a:p>
          <a:p>
            <a:r>
              <a:rPr lang="en-US" dirty="0"/>
              <a:t>Petitions</a:t>
            </a:r>
          </a:p>
          <a:p>
            <a:pPr lvl="1"/>
            <a:r>
              <a:rPr lang="en-US" dirty="0"/>
              <a:t>Paid circulators on green paper</a:t>
            </a:r>
          </a:p>
          <a:p>
            <a:pPr lvl="1"/>
            <a:r>
              <a:rPr lang="en-US" dirty="0"/>
              <a:t>Volunteer circulators on white paper</a:t>
            </a:r>
          </a:p>
          <a:p>
            <a:pPr lvl="1"/>
            <a:r>
              <a:rPr lang="en-US" dirty="0"/>
              <a:t>Different thresholds for qualification</a:t>
            </a:r>
          </a:p>
          <a:p>
            <a:pPr marL="402336" lvl="1" indent="0">
              <a:buNone/>
            </a:pPr>
            <a:endParaRPr lang="en-US" dirty="0"/>
          </a:p>
        </p:txBody>
      </p:sp>
      <p:sp>
        <p:nvSpPr>
          <p:cNvPr id="7" name="Content Placeholder 2">
            <a:extLst>
              <a:ext uri="{FF2B5EF4-FFF2-40B4-BE49-F238E27FC236}">
                <a16:creationId xmlns:a16="http://schemas.microsoft.com/office/drawing/2014/main" id="{1EA99F50-EE10-47A6-B248-343B1100CF4A}"/>
              </a:ext>
            </a:extLst>
          </p:cNvPr>
          <p:cNvSpPr txBox="1">
            <a:spLocks/>
          </p:cNvSpPr>
          <p:nvPr/>
        </p:nvSpPr>
        <p:spPr>
          <a:xfrm>
            <a:off x="4821220" y="2489200"/>
            <a:ext cx="3636980" cy="39116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dirty="0"/>
              <a:t>SB 139 (Allen)</a:t>
            </a:r>
          </a:p>
          <a:p>
            <a:r>
              <a:rPr lang="en-US" dirty="0"/>
              <a:t>Independent Redistricting Commissions</a:t>
            </a:r>
          </a:p>
          <a:p>
            <a:pPr lvl="1"/>
            <a:r>
              <a:rPr lang="en-US" dirty="0"/>
              <a:t>400,000+ population </a:t>
            </a:r>
          </a:p>
          <a:p>
            <a:pPr lvl="1"/>
            <a:r>
              <a:rPr lang="en-US" dirty="0"/>
              <a:t>9 or 12 members</a:t>
            </a:r>
          </a:p>
          <a:p>
            <a:r>
              <a:rPr lang="en-US" dirty="0"/>
              <a:t>Grand Jury</a:t>
            </a:r>
          </a:p>
          <a:p>
            <a:pPr lvl="1"/>
            <a:r>
              <a:rPr lang="en-US" dirty="0"/>
              <a:t>Recruits screening panel</a:t>
            </a:r>
          </a:p>
          <a:p>
            <a:pPr lvl="1"/>
            <a:r>
              <a:rPr lang="en-US" dirty="0"/>
              <a:t>Applications</a:t>
            </a:r>
          </a:p>
          <a:p>
            <a:r>
              <a:rPr lang="en-US" dirty="0"/>
              <a:t>Elections official</a:t>
            </a:r>
          </a:p>
          <a:p>
            <a:pPr lvl="1"/>
            <a:r>
              <a:rPr lang="en-US" dirty="0"/>
              <a:t>Qualifies applications</a:t>
            </a:r>
          </a:p>
          <a:p>
            <a:pPr lvl="1"/>
            <a:r>
              <a:rPr lang="en-US" dirty="0"/>
              <a:t>Random draw of first members</a:t>
            </a:r>
          </a:p>
          <a:p>
            <a:pPr marL="0" indent="0">
              <a:buFont typeface="Wingdings 3" charset="2"/>
              <a:buNone/>
            </a:pPr>
            <a:endParaRPr lang="en-US" dirty="0"/>
          </a:p>
        </p:txBody>
      </p:sp>
    </p:spTree>
    <p:extLst>
      <p:ext uri="{BB962C8B-B14F-4D97-AF65-F5344CB8AC3E}">
        <p14:creationId xmlns:p14="http://schemas.microsoft.com/office/powerpoint/2010/main" val="301069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57 </a:t>
            </a:r>
            <a:br>
              <a:rPr lang="en-US" dirty="0"/>
            </a:br>
            <a:r>
              <a:rPr lang="en-US" dirty="0"/>
              <a:t>Author: Low</a:t>
            </a:r>
          </a:p>
        </p:txBody>
      </p:sp>
      <p:sp>
        <p:nvSpPr>
          <p:cNvPr id="3" name="Content Placeholder 2"/>
          <p:cNvSpPr>
            <a:spLocks noGrp="1"/>
          </p:cNvSpPr>
          <p:nvPr>
            <p:ph sz="half" idx="1"/>
          </p:nvPr>
        </p:nvSpPr>
        <p:spPr/>
        <p:txBody>
          <a:bodyPr>
            <a:normAutofit fontScale="92500" lnSpcReduction="10000"/>
          </a:bodyPr>
          <a:lstStyle/>
          <a:p>
            <a:pPr marL="0" indent="0" defTabSz="338138">
              <a:lnSpc>
                <a:spcPct val="120000"/>
              </a:lnSpc>
              <a:spcAft>
                <a:spcPts val="1000"/>
              </a:spcAft>
              <a:buNone/>
            </a:pPr>
            <a:r>
              <a:rPr lang="en-US" b="1" dirty="0"/>
              <a:t>Candidates: Appearance of Names on Ballot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640581" y="2489203"/>
            <a:ext cx="3512819" cy="3530600"/>
          </a:xfrm>
        </p:spPr>
        <p:txBody>
          <a:bodyPr>
            <a:normAutofit fontScale="92500" lnSpcReduction="10000"/>
          </a:bodyPr>
          <a:lstStyle/>
          <a:p>
            <a:r>
              <a:rPr lang="en-US" dirty="0"/>
              <a:t>If character-based language translation is provided, must also provide phonetic transliteration</a:t>
            </a:r>
          </a:p>
          <a:p>
            <a:r>
              <a:rPr lang="en-US" dirty="0"/>
              <a:t>If contest is in more than one jurisdiction, must use same translation and transliteration</a:t>
            </a:r>
          </a:p>
          <a:p>
            <a:r>
              <a:rPr lang="en-US" dirty="0"/>
              <a:t>Both alphabet-based name and translations to appear on translated ballot</a:t>
            </a:r>
          </a:p>
          <a:p>
            <a:r>
              <a:rPr lang="en-US" dirty="0"/>
              <a:t>Voting equipment</a:t>
            </a:r>
            <a:endParaRPr lang="en-US" dirty="0">
              <a:solidFill>
                <a:srgbClr val="FF0000"/>
              </a:solidFill>
            </a:endParaRPr>
          </a:p>
          <a:p>
            <a:endParaRPr lang="en-US" dirty="0"/>
          </a:p>
        </p:txBody>
      </p:sp>
    </p:spTree>
    <p:extLst>
      <p:ext uri="{BB962C8B-B14F-4D97-AF65-F5344CB8AC3E}">
        <p14:creationId xmlns:p14="http://schemas.microsoft.com/office/powerpoint/2010/main" val="246376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Vetoed Bills </a:t>
            </a:r>
            <a:r>
              <a:rPr lang="en-US" sz="2000" dirty="0"/>
              <a:t>(continued)</a:t>
            </a:r>
          </a:p>
        </p:txBody>
      </p:sp>
      <p:sp>
        <p:nvSpPr>
          <p:cNvPr id="3" name="Content Placeholder 2"/>
          <p:cNvSpPr>
            <a:spLocks noGrp="1"/>
          </p:cNvSpPr>
          <p:nvPr>
            <p:ph sz="half" idx="1"/>
          </p:nvPr>
        </p:nvSpPr>
        <p:spPr/>
        <p:txBody>
          <a:bodyPr>
            <a:normAutofit/>
          </a:bodyPr>
          <a:lstStyle/>
          <a:p>
            <a:pPr marL="0" indent="0">
              <a:buNone/>
            </a:pPr>
            <a:r>
              <a:rPr lang="en-US" dirty="0"/>
              <a:t>SB 212 (Allen)</a:t>
            </a:r>
          </a:p>
          <a:p>
            <a:r>
              <a:rPr lang="en-US" dirty="0"/>
              <a:t>Ranked choice voting</a:t>
            </a:r>
          </a:p>
          <a:p>
            <a:pPr lvl="1"/>
            <a:r>
              <a:rPr lang="en-US" dirty="0"/>
              <a:t>All jurisdictions </a:t>
            </a:r>
          </a:p>
          <a:p>
            <a:pPr lvl="1"/>
            <a:r>
              <a:rPr lang="en-US" dirty="0"/>
              <a:t>Single-seat</a:t>
            </a:r>
          </a:p>
          <a:p>
            <a:pPr lvl="1"/>
            <a:r>
              <a:rPr lang="en-US" dirty="0"/>
              <a:t>Multi-seat </a:t>
            </a:r>
          </a:p>
          <a:p>
            <a:r>
              <a:rPr lang="en-US" dirty="0"/>
              <a:t>Voter outreach</a:t>
            </a:r>
          </a:p>
          <a:p>
            <a:r>
              <a:rPr lang="en-US" dirty="0"/>
              <a:t>Top-two possibility</a:t>
            </a:r>
          </a:p>
          <a:p>
            <a:r>
              <a:rPr lang="en-US" dirty="0"/>
              <a:t>Election official discretion</a:t>
            </a:r>
          </a:p>
          <a:p>
            <a:pPr marL="0" indent="0">
              <a:buNone/>
            </a:pPr>
            <a:endParaRPr lang="en-US" dirty="0"/>
          </a:p>
        </p:txBody>
      </p:sp>
      <p:sp>
        <p:nvSpPr>
          <p:cNvPr id="7" name="Content Placeholder 2">
            <a:extLst>
              <a:ext uri="{FF2B5EF4-FFF2-40B4-BE49-F238E27FC236}">
                <a16:creationId xmlns:a16="http://schemas.microsoft.com/office/drawing/2014/main" id="{1EA99F50-EE10-47A6-B248-343B1100CF4A}"/>
              </a:ext>
            </a:extLst>
          </p:cNvPr>
          <p:cNvSpPr txBox="1">
            <a:spLocks/>
          </p:cNvSpPr>
          <p:nvPr/>
        </p:nvSpPr>
        <p:spPr>
          <a:xfrm>
            <a:off x="4821220" y="2489200"/>
            <a:ext cx="3636980" cy="35306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dirty="0"/>
              <a:t>SB 268 (Wiener)</a:t>
            </a:r>
          </a:p>
          <a:p>
            <a:r>
              <a:rPr lang="en-US" dirty="0"/>
              <a:t>Local measures</a:t>
            </a:r>
          </a:p>
          <a:p>
            <a:pPr lvl="1"/>
            <a:r>
              <a:rPr lang="en-US" dirty="0"/>
              <a:t>Imposes/increases a tax with more than one rate </a:t>
            </a:r>
          </a:p>
          <a:p>
            <a:pPr lvl="1"/>
            <a:r>
              <a:rPr lang="en-US" dirty="0"/>
              <a:t>Authorizes issuance of bonds</a:t>
            </a:r>
          </a:p>
          <a:p>
            <a:r>
              <a:rPr lang="en-US" dirty="0"/>
              <a:t>“See voter guide for tax rate information.”</a:t>
            </a:r>
          </a:p>
          <a:p>
            <a:pPr lvl="1"/>
            <a:r>
              <a:rPr lang="en-US" dirty="0"/>
              <a:t>Part of 75-word question</a:t>
            </a:r>
          </a:p>
        </p:txBody>
      </p:sp>
    </p:spTree>
    <p:extLst>
      <p:ext uri="{BB962C8B-B14F-4D97-AF65-F5344CB8AC3E}">
        <p14:creationId xmlns:p14="http://schemas.microsoft.com/office/powerpoint/2010/main" val="2148703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Vetoed Bills </a:t>
            </a:r>
            <a:r>
              <a:rPr lang="en-US" sz="2000" dirty="0"/>
              <a:t>(continued)</a:t>
            </a:r>
          </a:p>
        </p:txBody>
      </p:sp>
      <p:sp>
        <p:nvSpPr>
          <p:cNvPr id="3" name="Content Placeholder 2"/>
          <p:cNvSpPr>
            <a:spLocks noGrp="1"/>
          </p:cNvSpPr>
          <p:nvPr>
            <p:ph sz="half" idx="1"/>
          </p:nvPr>
        </p:nvSpPr>
        <p:spPr/>
        <p:txBody>
          <a:bodyPr>
            <a:normAutofit/>
          </a:bodyPr>
          <a:lstStyle/>
          <a:p>
            <a:pPr marL="0" indent="0">
              <a:buNone/>
            </a:pPr>
            <a:r>
              <a:rPr lang="en-US" dirty="0"/>
              <a:t>SB 696 (</a:t>
            </a:r>
            <a:r>
              <a:rPr lang="en-US" dirty="0" err="1"/>
              <a:t>Umberg</a:t>
            </a:r>
            <a:r>
              <a:rPr lang="en-US" dirty="0"/>
              <a:t>)</a:t>
            </a:r>
          </a:p>
          <a:p>
            <a:r>
              <a:rPr lang="en-US" dirty="0"/>
              <a:t>Political party names</a:t>
            </a:r>
          </a:p>
          <a:p>
            <a:pPr lvl="1"/>
            <a:r>
              <a:rPr lang="en-US" dirty="0"/>
              <a:t>Prohibits party name (either qualified or attempting to qualify) from containing</a:t>
            </a:r>
          </a:p>
          <a:p>
            <a:pPr lvl="2"/>
            <a:r>
              <a:rPr lang="en-US" dirty="0"/>
              <a:t>Independent</a:t>
            </a:r>
          </a:p>
          <a:p>
            <a:pPr lvl="2"/>
            <a:r>
              <a:rPr lang="en-US" dirty="0"/>
              <a:t>No party preference</a:t>
            </a:r>
          </a:p>
          <a:p>
            <a:pPr lvl="2"/>
            <a:r>
              <a:rPr lang="en-US" dirty="0"/>
              <a:t>Decline to state</a:t>
            </a:r>
          </a:p>
          <a:p>
            <a:endParaRPr lang="en-US" dirty="0"/>
          </a:p>
        </p:txBody>
      </p:sp>
    </p:spTree>
    <p:extLst>
      <p:ext uri="{BB962C8B-B14F-4D97-AF65-F5344CB8AC3E}">
        <p14:creationId xmlns:p14="http://schemas.microsoft.com/office/powerpoint/2010/main" val="3379826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FFE4BE0-D95E-44D8-B951-122D45F861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4" name="Rectangle 13">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a:extLst>
              <a:ext uri="{FF2B5EF4-FFF2-40B4-BE49-F238E27FC236}">
                <a16:creationId xmlns:a16="http://schemas.microsoft.com/office/drawing/2014/main" id="{FA26B3F7-83EB-424B-A4F4-399505E05E04}"/>
              </a:ext>
            </a:extLst>
          </p:cNvPr>
          <p:cNvPicPr>
            <a:picLocks noChangeAspect="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4521" r="9090" b="15841"/>
          <a:stretch/>
        </p:blipFill>
        <p:spPr>
          <a:xfrm>
            <a:off x="355599" y="474133"/>
            <a:ext cx="8432801" cy="5909733"/>
          </a:xfrm>
          <a:prstGeom prst="rect">
            <a:avLst/>
          </a:prstGeom>
        </p:spPr>
      </p:pic>
      <p:sp>
        <p:nvSpPr>
          <p:cNvPr id="2" name="Title 1"/>
          <p:cNvSpPr>
            <a:spLocks noGrp="1"/>
          </p:cNvSpPr>
          <p:nvPr>
            <p:ph type="title"/>
          </p:nvPr>
        </p:nvSpPr>
        <p:spPr>
          <a:xfrm>
            <a:off x="1289963" y="5431369"/>
            <a:ext cx="6571060" cy="706964"/>
          </a:xfrm>
        </p:spPr>
        <p:txBody>
          <a:bodyPr>
            <a:normAutofit/>
          </a:bodyPr>
          <a:lstStyle/>
          <a:p>
            <a:pPr algn="ctr"/>
            <a:r>
              <a:rPr lang="en-US" dirty="0"/>
              <a:t>Thank You!</a:t>
            </a:r>
          </a:p>
        </p:txBody>
      </p:sp>
      <p:sp>
        <p:nvSpPr>
          <p:cNvPr id="17" name="Rectangle 16">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6007-DBA0-49C4-AD73-78A915EDA5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84A498-6D49-4C30-8C54-B5F4ECABA4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6325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59 </a:t>
            </a:r>
            <a:br>
              <a:rPr lang="en-US" dirty="0"/>
            </a:br>
            <a:r>
              <a:rPr lang="en-US" dirty="0"/>
              <a:t>Author: Kalra</a:t>
            </a:r>
          </a:p>
        </p:txBody>
      </p:sp>
      <p:sp>
        <p:nvSpPr>
          <p:cNvPr id="3" name="Content Placeholder 2"/>
          <p:cNvSpPr>
            <a:spLocks noGrp="1"/>
          </p:cNvSpPr>
          <p:nvPr>
            <p:ph sz="half" idx="1"/>
          </p:nvPr>
        </p:nvSpPr>
        <p:spPr>
          <a:xfrm>
            <a:off x="866440" y="2489200"/>
            <a:ext cx="3248360" cy="3530603"/>
          </a:xfrm>
        </p:spPr>
        <p:txBody>
          <a:bodyPr>
            <a:normAutofit/>
          </a:bodyPr>
          <a:lstStyle/>
          <a:p>
            <a:r>
              <a:rPr lang="en-US" sz="1700" dirty="0"/>
              <a:t>“Public Building” now includes community colleges, CSUs and UCs</a:t>
            </a:r>
          </a:p>
          <a:p>
            <a:r>
              <a:rPr lang="en-US" sz="1700" dirty="0"/>
              <a:t>Vote center counties must consider colleges and universities when choosing vote center locations</a:t>
            </a:r>
          </a:p>
          <a:p>
            <a:endParaRPr lang="en-US" dirty="0"/>
          </a:p>
        </p:txBody>
      </p:sp>
      <p:sp>
        <p:nvSpPr>
          <p:cNvPr id="4" name="Content Placeholder 3"/>
          <p:cNvSpPr>
            <a:spLocks noGrp="1"/>
          </p:cNvSpPr>
          <p:nvPr>
            <p:ph sz="half" idx="2"/>
          </p:nvPr>
        </p:nvSpPr>
        <p:spPr>
          <a:xfrm>
            <a:off x="4572000" y="2489201"/>
            <a:ext cx="3657600" cy="3225800"/>
          </a:xfrm>
        </p:spPr>
        <p:txBody>
          <a:bodyPr>
            <a:normAutofit/>
          </a:bodyPr>
          <a:lstStyle/>
          <a:p>
            <a:pPr marL="0" indent="0">
              <a:buNone/>
            </a:pPr>
            <a:r>
              <a:rPr lang="en-US" b="1" dirty="0"/>
              <a:t>Voting Access: Polling Places/ Vote Centers on College Campuses</a:t>
            </a:r>
            <a:endParaRPr lang="en-US" dirty="0"/>
          </a:p>
          <a:p>
            <a:pPr>
              <a:buNone/>
            </a:pPr>
            <a:endParaRPr lang="en-US" dirty="0"/>
          </a:p>
        </p:txBody>
      </p:sp>
    </p:spTree>
    <p:extLst>
      <p:ext uri="{BB962C8B-B14F-4D97-AF65-F5344CB8AC3E}">
        <p14:creationId xmlns:p14="http://schemas.microsoft.com/office/powerpoint/2010/main" val="332647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299 </a:t>
            </a:r>
            <a:br>
              <a:rPr lang="en-US" dirty="0"/>
            </a:br>
            <a:r>
              <a:rPr lang="en-US" dirty="0"/>
              <a:t>Author: Salas</a:t>
            </a:r>
          </a:p>
        </p:txBody>
      </p:sp>
      <p:sp>
        <p:nvSpPr>
          <p:cNvPr id="3" name="Content Placeholder 2"/>
          <p:cNvSpPr>
            <a:spLocks noGrp="1"/>
          </p:cNvSpPr>
          <p:nvPr>
            <p:ph sz="half" idx="1"/>
          </p:nvPr>
        </p:nvSpPr>
        <p:spPr/>
        <p:txBody>
          <a:bodyPr>
            <a:normAutofit/>
          </a:bodyPr>
          <a:lstStyle/>
          <a:p>
            <a:pPr marL="0" indent="0" defTabSz="338138">
              <a:buNone/>
            </a:pPr>
            <a:r>
              <a:rPr lang="en-US" b="1" dirty="0"/>
              <a:t>Vote-by-Mail Tracking</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p:txBody>
          <a:bodyPr>
            <a:normAutofit/>
          </a:bodyPr>
          <a:lstStyle/>
          <a:p>
            <a:r>
              <a:rPr lang="en-US" sz="1700" dirty="0"/>
              <a:t>Update to EMS VBM status = Update to VoteCal</a:t>
            </a:r>
          </a:p>
          <a:p>
            <a:r>
              <a:rPr lang="en-US" sz="1700" dirty="0"/>
              <a:t>Update to VBM status on county lookup tool = Update to VoteCal</a:t>
            </a:r>
          </a:p>
          <a:p>
            <a:endParaRPr lang="en-US" dirty="0"/>
          </a:p>
        </p:txBody>
      </p:sp>
    </p:spTree>
    <p:extLst>
      <p:ext uri="{BB962C8B-B14F-4D97-AF65-F5344CB8AC3E}">
        <p14:creationId xmlns:p14="http://schemas.microsoft.com/office/powerpoint/2010/main" val="128099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345260" cy="709865"/>
          </a:xfrm>
        </p:spPr>
        <p:txBody>
          <a:bodyPr>
            <a:normAutofit fontScale="90000"/>
          </a:bodyPr>
          <a:lstStyle/>
          <a:p>
            <a:r>
              <a:rPr lang="en-US" dirty="0"/>
              <a:t>AB 334 </a:t>
            </a:r>
            <a:br>
              <a:rPr lang="en-US" dirty="0"/>
            </a:br>
            <a:r>
              <a:rPr lang="en-US" dirty="0"/>
              <a:t>Author: Obernolte</a:t>
            </a:r>
          </a:p>
        </p:txBody>
      </p:sp>
      <p:sp>
        <p:nvSpPr>
          <p:cNvPr id="3" name="Content Placeholder 2"/>
          <p:cNvSpPr>
            <a:spLocks noGrp="1"/>
          </p:cNvSpPr>
          <p:nvPr>
            <p:ph sz="half" idx="1"/>
          </p:nvPr>
        </p:nvSpPr>
        <p:spPr>
          <a:xfrm>
            <a:off x="866440" y="2489200"/>
            <a:ext cx="3095960" cy="3530603"/>
          </a:xfrm>
        </p:spPr>
        <p:txBody>
          <a:bodyPr>
            <a:normAutofit/>
          </a:bodyPr>
          <a:lstStyle/>
          <a:p>
            <a:r>
              <a:rPr lang="en-US" sz="1700" dirty="0"/>
              <a:t>Deleted Dates For:</a:t>
            </a:r>
            <a:r>
              <a:rPr lang="en-US" dirty="0"/>
              <a:t>	</a:t>
            </a:r>
          </a:p>
          <a:p>
            <a:pPr lvl="1"/>
            <a:r>
              <a:rPr lang="en-US" dirty="0"/>
              <a:t>Assuming office</a:t>
            </a:r>
          </a:p>
          <a:p>
            <a:pPr lvl="1"/>
            <a:r>
              <a:rPr lang="en-US" dirty="0"/>
              <a:t>Holding first meeting</a:t>
            </a:r>
          </a:p>
          <a:p>
            <a:r>
              <a:rPr lang="en-US" sz="1700" dirty="0"/>
              <a:t>Deleted length of term in office</a:t>
            </a:r>
          </a:p>
          <a:p>
            <a:endParaRPr lang="en-US" dirty="0"/>
          </a:p>
        </p:txBody>
      </p:sp>
      <p:sp>
        <p:nvSpPr>
          <p:cNvPr id="4" name="Content Placeholder 3"/>
          <p:cNvSpPr>
            <a:spLocks noGrp="1"/>
          </p:cNvSpPr>
          <p:nvPr>
            <p:ph sz="half" idx="2"/>
          </p:nvPr>
        </p:nvSpPr>
        <p:spPr>
          <a:xfrm>
            <a:off x="4724400" y="2489201"/>
            <a:ext cx="3771440" cy="3225800"/>
          </a:xfrm>
        </p:spPr>
        <p:txBody>
          <a:bodyPr>
            <a:normAutofit/>
          </a:bodyPr>
          <a:lstStyle/>
          <a:p>
            <a:pPr marL="0" indent="0">
              <a:buNone/>
            </a:pPr>
            <a:r>
              <a:rPr lang="en-US" b="1" dirty="0"/>
              <a:t>Republican Central Committee: County Central Committees</a:t>
            </a:r>
          </a:p>
          <a:p>
            <a:pPr>
              <a:buNone/>
            </a:pPr>
            <a:endParaRPr lang="en-US" dirty="0"/>
          </a:p>
          <a:p>
            <a:pPr>
              <a:buNone/>
            </a:pPr>
            <a:endParaRPr lang="en-US" dirty="0"/>
          </a:p>
          <a:p>
            <a:pPr>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142334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504 </a:t>
            </a:r>
            <a:br>
              <a:rPr lang="en-US" dirty="0"/>
            </a:br>
            <a:r>
              <a:rPr lang="en-US" dirty="0"/>
              <a:t>Author: Berman</a:t>
            </a:r>
          </a:p>
        </p:txBody>
      </p:sp>
      <p:sp>
        <p:nvSpPr>
          <p:cNvPr id="3" name="Content Placeholder 2"/>
          <p:cNvSpPr>
            <a:spLocks noGrp="1"/>
          </p:cNvSpPr>
          <p:nvPr>
            <p:ph sz="half" idx="1"/>
          </p:nvPr>
        </p:nvSpPr>
        <p:spPr>
          <a:xfrm>
            <a:off x="866440" y="2489201"/>
            <a:ext cx="3636980" cy="482600"/>
          </a:xfrm>
        </p:spPr>
        <p:txBody>
          <a:bodyPr>
            <a:normAutofit lnSpcReduction="10000"/>
          </a:bodyPr>
          <a:lstStyle/>
          <a:p>
            <a:pPr marL="0" indent="0" defTabSz="338138">
              <a:buNone/>
            </a:pPr>
            <a:r>
              <a:rPr lang="en-US" b="1" dirty="0"/>
              <a:t>Residency Confirmation</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4745022" y="2966881"/>
            <a:ext cx="3865579" cy="2971803"/>
          </a:xfrm>
        </p:spPr>
        <p:txBody>
          <a:bodyPr>
            <a:normAutofit lnSpcReduction="10000"/>
          </a:bodyPr>
          <a:lstStyle/>
          <a:p>
            <a:r>
              <a:rPr lang="en-US" dirty="0"/>
              <a:t>Pre-election residency cards</a:t>
            </a:r>
          </a:p>
          <a:p>
            <a:pPr lvl="1"/>
            <a:r>
              <a:rPr lang="en-US" dirty="0"/>
              <a:t>Exclude from mailing:</a:t>
            </a:r>
          </a:p>
          <a:p>
            <a:pPr lvl="2"/>
            <a:r>
              <a:rPr lang="en-US" dirty="0"/>
              <a:t>Voted within 6 months</a:t>
            </a:r>
          </a:p>
          <a:p>
            <a:pPr lvl="2"/>
            <a:r>
              <a:rPr lang="en-US" dirty="0"/>
              <a:t>Preregistered but won’t be 18</a:t>
            </a:r>
          </a:p>
          <a:p>
            <a:pPr lvl="2"/>
            <a:r>
              <a:rPr lang="en-US" dirty="0"/>
              <a:t>Confirm on SOS website (not yet functional)</a:t>
            </a:r>
          </a:p>
          <a:p>
            <a:r>
              <a:rPr lang="en-US" dirty="0"/>
              <a:t>ARC cards</a:t>
            </a:r>
          </a:p>
          <a:p>
            <a:pPr lvl="1"/>
            <a:r>
              <a:rPr lang="en-US" dirty="0"/>
              <a:t>Inoperative starting 1/1/2020 and repealed 1/1/2029</a:t>
            </a:r>
          </a:p>
          <a:p>
            <a:pPr marL="0" indent="0">
              <a:buNone/>
            </a:pPr>
            <a:endParaRPr lang="en-US" dirty="0"/>
          </a:p>
          <a:p>
            <a:endParaRPr lang="en-US" dirty="0"/>
          </a:p>
        </p:txBody>
      </p:sp>
      <p:sp>
        <p:nvSpPr>
          <p:cNvPr id="5" name="Content Placeholder 2">
            <a:extLst>
              <a:ext uri="{FF2B5EF4-FFF2-40B4-BE49-F238E27FC236}">
                <a16:creationId xmlns:a16="http://schemas.microsoft.com/office/drawing/2014/main" id="{5AB9E27C-5CFC-4A47-A1A3-95A84395F4B1}"/>
              </a:ext>
            </a:extLst>
          </p:cNvPr>
          <p:cNvSpPr txBox="1">
            <a:spLocks/>
          </p:cNvSpPr>
          <p:nvPr/>
        </p:nvSpPr>
        <p:spPr>
          <a:xfrm>
            <a:off x="762000" y="2942300"/>
            <a:ext cx="3636980" cy="22860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Makes changes to conform with NVRA</a:t>
            </a:r>
          </a:p>
          <a:p>
            <a:pPr lvl="1"/>
            <a:r>
              <a:rPr lang="en-US" dirty="0"/>
              <a:t>2225b cards</a:t>
            </a:r>
          </a:p>
          <a:p>
            <a:pPr lvl="2"/>
            <a:r>
              <a:rPr lang="en-US" dirty="0"/>
              <a:t>15-day response is now 15-days prior to next election</a:t>
            </a:r>
          </a:p>
          <a:p>
            <a:pPr lvl="2"/>
            <a:r>
              <a:rPr lang="en-US" dirty="0"/>
              <a:t>Includes out of state notices</a:t>
            </a:r>
          </a:p>
          <a:p>
            <a:pPr lvl="1"/>
            <a:r>
              <a:rPr lang="en-US" dirty="0"/>
              <a:t>2225c cards</a:t>
            </a:r>
          </a:p>
          <a:p>
            <a:pPr>
              <a:buFont typeface="Wingdings 3" charset="2"/>
              <a:buNone/>
            </a:pPr>
            <a:endParaRPr lang="en-US" dirty="0"/>
          </a:p>
          <a:p>
            <a:pPr>
              <a:buFont typeface="Wingdings 3" charset="2"/>
              <a:buNone/>
            </a:pPr>
            <a:endParaRPr lang="en-US" dirty="0"/>
          </a:p>
          <a:p>
            <a:pPr>
              <a:buFont typeface="Wingdings 3" charset="2"/>
              <a:buNone/>
            </a:pPr>
            <a:endParaRPr lang="en-US" dirty="0"/>
          </a:p>
          <a:p>
            <a:pPr>
              <a:buFont typeface="Wingdings 3" charset="2"/>
              <a:buNone/>
            </a:pPr>
            <a:endParaRPr lang="en-US" dirty="0"/>
          </a:p>
          <a:p>
            <a:pPr>
              <a:buFont typeface="Wingdings 3" charset="2"/>
              <a:buNone/>
            </a:pPr>
            <a:endParaRPr lang="en-US" dirty="0"/>
          </a:p>
          <a:p>
            <a:pPr>
              <a:buFont typeface="Wingdings 3" charset="2"/>
              <a:buNone/>
            </a:pPr>
            <a:endParaRPr lang="en-US" dirty="0"/>
          </a:p>
          <a:p>
            <a:pPr marL="0" indent="0">
              <a:buFont typeface="Wingdings 3" charset="2"/>
              <a:buNone/>
            </a:pPr>
            <a:endParaRPr lang="en-US" dirty="0"/>
          </a:p>
        </p:txBody>
      </p:sp>
    </p:spTree>
    <p:extLst>
      <p:ext uri="{BB962C8B-B14F-4D97-AF65-F5344CB8AC3E}">
        <p14:creationId xmlns:p14="http://schemas.microsoft.com/office/powerpoint/2010/main" val="423343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 566 </a:t>
            </a:r>
            <a:br>
              <a:rPr lang="en-US" dirty="0"/>
            </a:br>
            <a:r>
              <a:rPr lang="en-US" dirty="0"/>
              <a:t>Author: Berman</a:t>
            </a:r>
          </a:p>
        </p:txBody>
      </p:sp>
      <p:sp>
        <p:nvSpPr>
          <p:cNvPr id="3" name="Content Placeholder 2"/>
          <p:cNvSpPr>
            <a:spLocks noGrp="1"/>
          </p:cNvSpPr>
          <p:nvPr>
            <p:ph sz="half" idx="1"/>
          </p:nvPr>
        </p:nvSpPr>
        <p:spPr>
          <a:xfrm>
            <a:off x="4572000" y="2489199"/>
            <a:ext cx="3636980" cy="3530603"/>
          </a:xfrm>
        </p:spPr>
        <p:txBody>
          <a:bodyPr>
            <a:normAutofit/>
          </a:bodyPr>
          <a:lstStyle/>
          <a:p>
            <a:pPr marL="0" indent="0" defTabSz="338138">
              <a:buNone/>
            </a:pPr>
            <a:r>
              <a:rPr lang="en-US" b="1" dirty="0"/>
              <a:t>Official Canvass Period: Unprocessed Ballot Reports</a:t>
            </a:r>
          </a:p>
          <a:p>
            <a:pPr>
              <a:buNone/>
            </a:pPr>
            <a:endParaRPr lang="en-US" b="1" dirty="0"/>
          </a:p>
          <a:p>
            <a:pPr>
              <a:buNone/>
            </a:pPr>
            <a:endParaRPr lang="en-US" dirty="0"/>
          </a:p>
          <a:p>
            <a:pPr>
              <a:buNone/>
            </a:pPr>
            <a:endParaRPr lang="en-US" dirty="0"/>
          </a:p>
          <a:p>
            <a:pPr>
              <a:buNone/>
            </a:pPr>
            <a:endParaRPr lang="en-US" dirty="0"/>
          </a:p>
          <a:p>
            <a:pPr>
              <a:buNone/>
            </a:pPr>
            <a:endParaRPr lang="en-US" dirty="0"/>
          </a:p>
          <a:p>
            <a:pPr marL="0" indent="0">
              <a:buNone/>
            </a:pPr>
            <a:endParaRPr lang="en-US" dirty="0"/>
          </a:p>
        </p:txBody>
      </p:sp>
      <p:sp>
        <p:nvSpPr>
          <p:cNvPr id="4" name="Content Placeholder 3"/>
          <p:cNvSpPr>
            <a:spLocks noGrp="1"/>
          </p:cNvSpPr>
          <p:nvPr>
            <p:ph sz="half" idx="2"/>
          </p:nvPr>
        </p:nvSpPr>
        <p:spPr>
          <a:xfrm>
            <a:off x="685801" y="2489202"/>
            <a:ext cx="3817619" cy="3530600"/>
          </a:xfrm>
        </p:spPr>
        <p:txBody>
          <a:bodyPr>
            <a:normAutofit/>
          </a:bodyPr>
          <a:lstStyle/>
          <a:p>
            <a:r>
              <a:rPr lang="en-US" sz="1700" dirty="0"/>
              <a:t>Define unprocessed ballot as:</a:t>
            </a:r>
          </a:p>
          <a:p>
            <a:pPr lvl="1"/>
            <a:r>
              <a:rPr lang="en-US" dirty="0"/>
              <a:t>VBM</a:t>
            </a:r>
          </a:p>
          <a:p>
            <a:pPr lvl="1"/>
            <a:r>
              <a:rPr lang="en-US" dirty="0"/>
              <a:t>Provisional</a:t>
            </a:r>
          </a:p>
          <a:p>
            <a:pPr lvl="1"/>
            <a:r>
              <a:rPr lang="en-US" dirty="0"/>
              <a:t>Conditional Voter Registration (CVR)</a:t>
            </a:r>
          </a:p>
          <a:p>
            <a:r>
              <a:rPr lang="en-US" sz="1700" dirty="0"/>
              <a:t>Send 1</a:t>
            </a:r>
            <a:r>
              <a:rPr lang="en-US" sz="1700" baseline="30000" dirty="0"/>
              <a:t>st</a:t>
            </a:r>
            <a:r>
              <a:rPr lang="en-US" sz="1700" dirty="0"/>
              <a:t> report on E+2</a:t>
            </a:r>
          </a:p>
          <a:p>
            <a:r>
              <a:rPr lang="en-US" sz="1700" dirty="0"/>
              <a:t>Send updated report each subsequent vote total update</a:t>
            </a:r>
          </a:p>
          <a:p>
            <a:endParaRPr lang="en-US" dirty="0"/>
          </a:p>
        </p:txBody>
      </p:sp>
    </p:spTree>
    <p:extLst>
      <p:ext uri="{BB962C8B-B14F-4D97-AF65-F5344CB8AC3E}">
        <p14:creationId xmlns:p14="http://schemas.microsoft.com/office/powerpoint/2010/main" val="2959097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2442</Words>
  <Application>Microsoft Office PowerPoint</Application>
  <PresentationFormat>On-screen Show (4:3)</PresentationFormat>
  <Paragraphs>477</Paragraphs>
  <Slides>43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Century Gothic</vt:lpstr>
      <vt:lpstr>Wingdings 3</vt:lpstr>
      <vt:lpstr>Ion Boardroom</vt:lpstr>
      <vt:lpstr>Assembly Measures</vt:lpstr>
      <vt:lpstr>AB 17  Author: Salas</vt:lpstr>
      <vt:lpstr>AB 49  Author: Cervantes et al.</vt:lpstr>
      <vt:lpstr>AB 57  Author: Low</vt:lpstr>
      <vt:lpstr>AB 59  Author: Kalra</vt:lpstr>
      <vt:lpstr>AB 299  Author: Salas</vt:lpstr>
      <vt:lpstr>AB 334  Author: Obernolte</vt:lpstr>
      <vt:lpstr>AB 504  Author: Berman</vt:lpstr>
      <vt:lpstr>AB 566  Author: Berman</vt:lpstr>
      <vt:lpstr>AB 623  Author: Berman</vt:lpstr>
      <vt:lpstr>AB 679  Author: Gonzalez</vt:lpstr>
      <vt:lpstr>AB 693  Author: Berman</vt:lpstr>
      <vt:lpstr>AB 698  Author: Obernolte</vt:lpstr>
      <vt:lpstr>AB 730  Author: Berman</vt:lpstr>
      <vt:lpstr>AB 849  Author: Bonta</vt:lpstr>
      <vt:lpstr>AB 963  Author: Petrie-Norris</vt:lpstr>
      <vt:lpstr>AB 991  Author: Gallagher</vt:lpstr>
      <vt:lpstr>AB 1044  Author: Irwin</vt:lpstr>
      <vt:lpstr>AB 1707  Author: Berman</vt:lpstr>
      <vt:lpstr>AB 1819  Author: Judiciary Committee</vt:lpstr>
      <vt:lpstr>AB 1829  Author: E&amp;R Committee</vt:lpstr>
      <vt:lpstr>Senate Bills</vt:lpstr>
      <vt:lpstr>SB 27  Author: McGuire</vt:lpstr>
      <vt:lpstr>SB 47  Author: Allen</vt:lpstr>
      <vt:lpstr>SB 72  Author: Umberg</vt:lpstr>
      <vt:lpstr>SB 151  Author: Umberg</vt:lpstr>
      <vt:lpstr>SB 225  Author: Durazo</vt:lpstr>
      <vt:lpstr>SB 359  Author: Moorlach</vt:lpstr>
      <vt:lpstr>SB 505  Author: Umberg</vt:lpstr>
      <vt:lpstr>SB 523  Author: McGuire</vt:lpstr>
      <vt:lpstr>SB 641  Author: Allen</vt:lpstr>
      <vt:lpstr>SB 681  Author: Stern</vt:lpstr>
      <vt:lpstr>Political Reform Bills</vt:lpstr>
      <vt:lpstr>PRA Bills - Assembly</vt:lpstr>
      <vt:lpstr>PRA Bills - Senate  </vt:lpstr>
      <vt:lpstr>Vetoed Bills</vt:lpstr>
      <vt:lpstr>Vetoed Bills</vt:lpstr>
      <vt:lpstr>Vetoed Bills (continued)</vt:lpstr>
      <vt:lpstr>Vetoed Bills (continued)</vt:lpstr>
      <vt:lpstr>Vetoed Bills (continued)</vt:lpstr>
      <vt:lpstr>Vetoed Bills (continued)</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Assembly Measures</dc:title>
  <dc:creator>Jeannie Sy</dc:creator>
  <cp:lastModifiedBy>Tricia Webber</cp:lastModifiedBy>
  <cp:revision>30</cp:revision>
  <dcterms:created xsi:type="dcterms:W3CDTF">2019-11-27T00:03:42Z</dcterms:created>
  <dcterms:modified xsi:type="dcterms:W3CDTF">2019-12-10T21:12:38Z</dcterms:modified>
</cp:coreProperties>
</file>