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99" r:id="rId10"/>
  </p:sldMasterIdLst>
  <p:notesMasterIdLst>
    <p:notesMasterId r:id="rId64"/>
  </p:notesMasterIdLst>
  <p:sldIdLst>
    <p:sldId id="256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5" r:id="rId27"/>
    <p:sldId id="273" r:id="rId28"/>
    <p:sldId id="276" r:id="rId29"/>
    <p:sldId id="309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25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Voter Registrations at </a:t>
            </a:r>
            <a:r>
              <a:rPr lang="en-US" baseline="0" dirty="0" smtClean="0"/>
              <a:t>PA &amp; Disability Agencies in CA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3634154186609046"/>
          <c:y val="0.123277977885743"/>
          <c:w val="0.84731858885286326"/>
          <c:h val="0.7186720975037700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pPr>
              <a:solidFill>
                <a:schemeClr val="accent2"/>
              </a:solidFill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8"/>
                <c:pt idx="0">
                  <c:v>158168</c:v>
                </c:pt>
                <c:pt idx="1">
                  <c:v>62700</c:v>
                </c:pt>
                <c:pt idx="2">
                  <c:v>129427</c:v>
                </c:pt>
                <c:pt idx="3">
                  <c:v>51078</c:v>
                </c:pt>
                <c:pt idx="4">
                  <c:v>60216</c:v>
                </c:pt>
                <c:pt idx="5">
                  <c:v>23432</c:v>
                </c:pt>
                <c:pt idx="6">
                  <c:v>25612</c:v>
                </c:pt>
                <c:pt idx="7">
                  <c:v>26964</c:v>
                </c:pt>
                <c:pt idx="8">
                  <c:v>71708</c:v>
                </c:pt>
                <c:pt idx="9">
                  <c:v>40747</c:v>
                </c:pt>
                <c:pt idx="10">
                  <c:v>51765</c:v>
                </c:pt>
                <c:pt idx="11">
                  <c:v>33925</c:v>
                </c:pt>
                <c:pt idx="12">
                  <c:v>109343</c:v>
                </c:pt>
                <c:pt idx="13">
                  <c:v>30626</c:v>
                </c:pt>
                <c:pt idx="14">
                  <c:v>51599</c:v>
                </c:pt>
                <c:pt idx="15">
                  <c:v>30726</c:v>
                </c:pt>
                <c:pt idx="16">
                  <c:v>87394</c:v>
                </c:pt>
                <c:pt idx="17">
                  <c:v>54328</c:v>
                </c:pt>
              </c:numCache>
            </c:numRef>
          </c:val>
        </c:ser>
        <c:dLbls/>
        <c:marker val="1"/>
        <c:axId val="86235008"/>
        <c:axId val="86236544"/>
      </c:lineChart>
      <c:catAx>
        <c:axId val="86235008"/>
        <c:scaling>
          <c:orientation val="minMax"/>
        </c:scaling>
        <c:axPos val="b"/>
        <c:numFmt formatCode="General" sourceLinked="1"/>
        <c:tickLblPos val="nextTo"/>
        <c:crossAx val="86236544"/>
        <c:crosses val="autoZero"/>
        <c:auto val="1"/>
        <c:lblAlgn val="ctr"/>
        <c:lblOffset val="100"/>
      </c:catAx>
      <c:valAx>
        <c:axId val="86236544"/>
        <c:scaling>
          <c:orientation val="minMax"/>
        </c:scaling>
        <c:axPos val="l"/>
        <c:majorGridlines/>
        <c:numFmt formatCode="#,##0" sourceLinked="1"/>
        <c:tickLblPos val="nextTo"/>
        <c:crossAx val="86235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 dirty="0"/>
              <a:t>Monthly NVRA Registrations at Public </a:t>
            </a:r>
            <a:r>
              <a:rPr lang="en-US" dirty="0" smtClean="0"/>
              <a:t>Asst. Agencies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Jan-June 2010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Sheet1!$A$2:$A$5</c:f>
              <c:strCache>
                <c:ptCount val="4"/>
                <c:pt idx="0">
                  <c:v>San Diego County</c:v>
                </c:pt>
                <c:pt idx="1">
                  <c:v>San Bernardino County</c:v>
                </c:pt>
                <c:pt idx="2">
                  <c:v>Riverside County</c:v>
                </c:pt>
                <c:pt idx="3">
                  <c:v>Orange County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82</c:v>
                </c:pt>
                <c:pt idx="2">
                  <c:v>27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Jan-June 2014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San Diego County</c:v>
                </c:pt>
                <c:pt idx="1">
                  <c:v>San Bernardino County</c:v>
                </c:pt>
                <c:pt idx="2">
                  <c:v>Riverside County</c:v>
                </c:pt>
                <c:pt idx="3">
                  <c:v>Orange County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493</c:v>
                </c:pt>
                <c:pt idx="1">
                  <c:v>274</c:v>
                </c:pt>
                <c:pt idx="2">
                  <c:v>298</c:v>
                </c:pt>
                <c:pt idx="3">
                  <c:v>235</c:v>
                </c:pt>
              </c:numCache>
            </c:numRef>
          </c:val>
        </c:ser>
        <c:dLbls/>
        <c:axId val="87503616"/>
        <c:axId val="87505152"/>
      </c:barChart>
      <c:catAx>
        <c:axId val="87503616"/>
        <c:scaling>
          <c:orientation val="minMax"/>
        </c:scaling>
        <c:axPos val="b"/>
        <c:tickLblPos val="nextTo"/>
        <c:crossAx val="87505152"/>
        <c:crosses val="autoZero"/>
        <c:auto val="1"/>
        <c:lblAlgn val="ctr"/>
        <c:lblOffset val="100"/>
      </c:catAx>
      <c:valAx>
        <c:axId val="87505152"/>
        <c:scaling>
          <c:orientation val="minMax"/>
        </c:scaling>
        <c:axPos val="l"/>
        <c:majorGridlines/>
        <c:numFmt formatCode="General" sourceLinked="1"/>
        <c:tickLblPos val="nextTo"/>
        <c:crossAx val="87503616"/>
        <c:crosses val="autoZero"/>
        <c:crossBetween val="between"/>
      </c:valAx>
    </c:plotArea>
    <c:legend>
      <c:legendPos val="r"/>
    </c:legend>
    <c:plotVisOnly val="1"/>
    <c:dispBlanksAs val="gap"/>
  </c:chart>
  <c:spPr>
    <a:ln w="635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84CB-7486-475C-A550-3973EFB4270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A539-61C1-4314-88FF-565195EBB3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89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BA539-61C1-4314-88FF-565195EBB3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8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5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944DC-9C84-4A0B-B6BD-D397A60D5A3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4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37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675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9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10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7B2D9-E09F-46F1-BE3C-D76F0085A208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AD877-71EC-4483-AF81-A1454FE8994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5567C-9803-4A19-A3A7-32240C0CF1A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2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1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8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FE7D-8100-4884-A7F2-F0B015C4019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00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90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16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16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91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BA43-B0A9-41CA-A05B-9C5FAC5FD10E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EF6C-0EAC-48A2-A91E-F6EAB8739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BA43-B0A9-41CA-A05B-9C5FAC5FD10E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EF6C-0EAC-48A2-A91E-F6EAB8739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66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0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70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56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150-AF00-4302-85CD-05E52DDE84F0}" type="datetime1">
              <a:rPr lang="en-US">
                <a:solidFill>
                  <a:srgbClr val="000000"/>
                </a:solidFill>
              </a:rPr>
              <a:pPr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3F06-0BB5-4107-9BB8-B3A09AC64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35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75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7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31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43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3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1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453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644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4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2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4E29-C67B-4349-B6AB-8DD3602407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372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6484-FBCA-4710-AFC3-9A06D83867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2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300C2-2FA6-4574-A3BA-AD31EFA830B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7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CEAB-82F4-4234-AA8A-58F5BAE0236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773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C91-76B7-4803-95CD-4942F98A615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33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06E7-BFB9-47F0-8056-02B6D9C9BC1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3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75DA-7E95-4DFE-AE68-F5E4869499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517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1B1C-4DC5-4E80-B765-3B80293AA73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392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3520-E4B8-4030-AC37-4C554E817AA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99FF-A332-4D77-92AC-25FA82D824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21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973C-05C4-472F-A010-11F8D7A5CD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5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41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2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6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5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5" y="30830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90" y="36027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16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F992C8-ED11-4B8D-8C5B-3FBBBBE56E06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8D8B3D-D0F4-47CD-8A0C-288576B4D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BD309-F40A-4FC5-BDAC-9F8303DB1CF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51" y="10988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1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7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52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5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46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48" y="1098846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096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6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46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4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45" y="109884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09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6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46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9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2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35" y="109882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07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43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3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9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04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27" y="1098804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054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33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3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4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82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235" y="109882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807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853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40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65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ltGray">
          <a:xfrm>
            <a:off x="417513" y="109874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ltGray">
          <a:xfrm>
            <a:off x="800196" y="109874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ltGray">
          <a:xfrm>
            <a:off x="541400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ltGray">
          <a:xfrm>
            <a:off x="127000" y="144799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gray">
          <a:xfrm>
            <a:off x="762000" y="990779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gray">
          <a:xfrm>
            <a:off x="443007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55083-E38A-42F1-B087-EBE0914154C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8/7/2014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6CBB-DB1B-468D-9AAD-D008FCE5AD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2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6F90-CE15-4927-B1E9-7E5EB4295F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9FD4-A63E-421B-A971-C71EF0EEBB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1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.ca.gov/elections/nvra/training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nvra@sos.ca.gov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macias@acluca.org" TargetMode="External"/><Relationship Id="rId2" Type="http://schemas.openxmlformats.org/officeDocument/2006/relationships/hyperlink" Target="mailto:jstein@acluca.org" TargetMode="Externa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mlr.rutgers.edu/research-centers/disability-and-voter-turnou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mlr.rutgers.edu/research-centers/disability-and-voter-turnou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rightsca.org/pubs/PublicationsVoting.htm" TargetMode="External"/><Relationship Id="rId2" Type="http://schemas.openxmlformats.org/officeDocument/2006/relationships/hyperlink" Target="http://www.unitedspinal.org/pdf/DisabilityEtiquette.pdf" TargetMode="Externa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jstein@acluca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a.gov/elections/ccrov/pdf/2014/may/14134jb.pdf" TargetMode="External"/><Relationship Id="rId2" Type="http://schemas.openxmlformats.org/officeDocument/2006/relationships/hyperlink" Target="http://leginfo.legislature.ca.gov/faces/billNavClient.xhtml?bill_id=201120120SB35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1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National Voter Registration Act (NVRA) &amp; SB 35 </a:t>
            </a:r>
            <a:br>
              <a:rPr lang="en-US" sz="4800" dirty="0" smtClean="0"/>
            </a:br>
            <a:r>
              <a:rPr lang="en-US" sz="4800" dirty="0" smtClean="0"/>
              <a:t>Training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3429000" cy="609600"/>
          </a:xfrm>
        </p:spPr>
        <p:txBody>
          <a:bodyPr/>
          <a:lstStyle/>
          <a:p>
            <a:r>
              <a:rPr lang="en-US" dirty="0" smtClean="0"/>
              <a:t>Hosted by: </a:t>
            </a:r>
          </a:p>
          <a:p>
            <a:endParaRPr lang="en-US" dirty="0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191000"/>
            <a:ext cx="67056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515F7B"/>
                </a:solidFill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515F7B"/>
                </a:solidFill>
                <a:cs typeface="Tahoma" pitchFamily="34" charset="0"/>
              </a:rPr>
            </a:br>
            <a:r>
              <a:rPr lang="en-US" b="1" dirty="0" smtClean="0">
                <a:solidFill>
                  <a:srgbClr val="515F7B"/>
                </a:solidFill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515F7B"/>
                </a:solidFill>
                <a:cs typeface="Tahoma" pitchFamily="34" charset="0"/>
              </a:rPr>
            </a:br>
            <a:r>
              <a:rPr lang="en-US" b="1" dirty="0" smtClean="0">
                <a:solidFill>
                  <a:srgbClr val="515F7B"/>
                </a:solidFill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515F7B"/>
                </a:solidFill>
                <a:cs typeface="Tahoma" pitchFamily="34" charset="0"/>
              </a:rPr>
            </a:br>
            <a:r>
              <a:rPr lang="en-US" dirty="0" smtClean="0">
                <a:solidFill>
                  <a:srgbClr val="515F7B"/>
                </a:solidFill>
                <a:cs typeface="Tahoma" pitchFamily="34" charset="0"/>
              </a:rPr>
              <a:t/>
            </a:r>
            <a:br>
              <a:rPr lang="en-US" dirty="0" smtClean="0">
                <a:solidFill>
                  <a:srgbClr val="515F7B"/>
                </a:solidFill>
                <a:cs typeface="Tahoma" pitchFamily="34" charset="0"/>
              </a:rPr>
            </a:br>
            <a:r>
              <a:rPr lang="en-US" sz="3200" b="1" dirty="0" smtClean="0">
                <a:solidFill>
                  <a:srgbClr val="515F7B"/>
                </a:solidFill>
                <a:cs typeface="Tahoma" pitchFamily="34" charset="0"/>
              </a:rPr>
              <a:t>What</a:t>
            </a:r>
            <a:r>
              <a:rPr lang="en-US" sz="3200" dirty="0" smtClean="0">
                <a:solidFill>
                  <a:srgbClr val="515F7B"/>
                </a:solidFill>
                <a:cs typeface="Tahoma" pitchFamily="34" charset="0"/>
              </a:rPr>
              <a:t> Does California Law Require of ROVs?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dirty="0" smtClean="0"/>
              <a:t>ROVs :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Coordinate with the SOS and local NVRA agencies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Provide VRC supplies to NVRA agencies upon request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Track and report NVRA registrations monthly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2000" dirty="0" smtClean="0"/>
              <a:t>C-IV, HBEX Tracking – Use Serial Number Ranges from SOS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Assist local NVRA agencies in conducting trainings </a:t>
            </a:r>
            <a:br>
              <a:rPr lang="en-US" sz="2400" dirty="0" smtClean="0"/>
            </a:br>
            <a:r>
              <a:rPr lang="en-US" sz="1600" dirty="0" smtClean="0"/>
              <a:t>(upon request)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3F06-0BB5-4107-9BB8-B3A09AC648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8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515F7B"/>
                </a:solidFill>
                <a:cs typeface="Tahoma" pitchFamily="34" charset="0"/>
              </a:rPr>
              <a:t>What</a:t>
            </a:r>
            <a:r>
              <a:rPr lang="en-US" sz="3200" dirty="0" smtClean="0">
                <a:solidFill>
                  <a:srgbClr val="515F7B"/>
                </a:solidFill>
                <a:cs typeface="Tahoma" pitchFamily="34" charset="0"/>
              </a:rPr>
              <a:t> Does California Law Require of NVRA Agencies?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/>
              <a:t>NVRA Agencies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b="1" dirty="0" smtClean="0"/>
              <a:t>Notify ROV </a:t>
            </a:r>
            <a:r>
              <a:rPr lang="en-US" sz="1500" dirty="0" smtClean="0"/>
              <a:t>of the NVRA agency offices or sites in the county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dirty="0" smtClean="0"/>
              <a:t>Designate an </a:t>
            </a:r>
            <a:r>
              <a:rPr lang="en-US" sz="1500" b="1" dirty="0" smtClean="0"/>
              <a:t>NVRA coordinator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dirty="0" smtClean="0"/>
              <a:t>Get </a:t>
            </a:r>
            <a:r>
              <a:rPr lang="en-US" sz="1500" b="1" dirty="0" smtClean="0"/>
              <a:t>VRC supplies </a:t>
            </a:r>
            <a:r>
              <a:rPr lang="en-US" sz="1500" dirty="0" smtClean="0"/>
              <a:t>from ROV and make sure all offices and sites have sufficient VRC supplies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dirty="0" smtClean="0"/>
              <a:t>Make sure NVRA agency front line employees get an </a:t>
            </a:r>
            <a:r>
              <a:rPr lang="en-US" sz="1500" b="1" dirty="0" smtClean="0"/>
              <a:t>annual NVRA training </a:t>
            </a:r>
            <a:r>
              <a:rPr lang="en-US" sz="1500" dirty="0" smtClean="0"/>
              <a:t>session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b="1" dirty="0" smtClean="0"/>
              <a:t>Update NVRA agency website </a:t>
            </a:r>
            <a:r>
              <a:rPr lang="en-US" sz="1500" dirty="0" smtClean="0"/>
              <a:t>to offer voter registration online IF the agency offers new, renewal, or change of address transactions online.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dirty="0" smtClean="0"/>
              <a:t>May partner with the SOS to </a:t>
            </a:r>
            <a:r>
              <a:rPr lang="en-US" sz="1500" b="1" dirty="0" smtClean="0"/>
              <a:t>pre-populate</a:t>
            </a:r>
            <a:r>
              <a:rPr lang="en-US" sz="1500" dirty="0" smtClean="0"/>
              <a:t> </a:t>
            </a:r>
            <a:r>
              <a:rPr lang="en-US" sz="1500" b="1" dirty="0" smtClean="0"/>
              <a:t>California Online Voter Registration application </a:t>
            </a:r>
            <a:r>
              <a:rPr lang="en-US" sz="1500" dirty="0" smtClean="0"/>
              <a:t>for its clients/consumers.  (e.g., C-IV, CalWIN, LEADER)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500" dirty="0" smtClean="0"/>
              <a:t>Must have </a:t>
            </a:r>
            <a:r>
              <a:rPr lang="en-US" sz="1500" b="1" dirty="0" smtClean="0"/>
              <a:t>VRCs in all languages</a:t>
            </a:r>
            <a:r>
              <a:rPr lang="en-US" sz="1500" dirty="0" smtClean="0"/>
              <a:t> </a:t>
            </a:r>
            <a:r>
              <a:rPr lang="en-US" sz="1500" b="1" dirty="0" smtClean="0"/>
              <a:t>required under the federal Voting Rights Act </a:t>
            </a:r>
            <a:r>
              <a:rPr lang="en-US" sz="1500" dirty="0" smtClean="0"/>
              <a:t>in the county. </a:t>
            </a:r>
          </a:p>
          <a:p>
            <a:pPr lvl="1" eaLnBrk="1" hangingPunct="1">
              <a:spcAft>
                <a:spcPts val="1200"/>
              </a:spcAft>
            </a:pPr>
            <a:endParaRPr lang="en-US" sz="1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3F06-0BB5-4107-9BB8-B3A09AC648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5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F3470-90ED-498C-BC9A-98FC264EB7B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ahoma" pitchFamily="34" charset="0"/>
              </a:rPr>
              <a:t>Who Tracks Online NVRA Voter Registrations? 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Paper Tracking:  ROV Monthly Reports/EAC Biennial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Online Tracking:  SOS Monthly Report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Overall by Category (DMV/PA/Disability/Military/Other)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County-by-County By Category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 smtClean="0"/>
              <a:t>Overall by Agency (HHS, HBEX, WIC, ILC, RC, FTB, etc.)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7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49D0E-051F-4988-AB42-FD82E964F4D8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ahoma" pitchFamily="34" charset="0"/>
              </a:rPr>
              <a:t>SOS NVRA Website Resources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37475" cy="3995738"/>
          </a:xfrm>
        </p:spPr>
        <p:txBody>
          <a:bodyPr/>
          <a:lstStyle/>
          <a:p>
            <a:pPr marL="571500" indent="-571500" eaLnBrk="1" hangingPunct="1"/>
            <a:r>
              <a:rPr lang="en-US" sz="2100" dirty="0" smtClean="0"/>
              <a:t>SOS NVRA Resource Website</a:t>
            </a:r>
          </a:p>
          <a:p>
            <a:pPr marL="571500" indent="-571500" eaLnBrk="1" hangingPunct="1"/>
            <a:r>
              <a:rPr lang="en-US" sz="2100" dirty="0" smtClean="0"/>
              <a:t>SB 35 link</a:t>
            </a:r>
          </a:p>
          <a:p>
            <a:pPr marL="571500" indent="-571500" eaLnBrk="1" hangingPunct="1"/>
            <a:r>
              <a:rPr lang="en-US" sz="2100" dirty="0" smtClean="0"/>
              <a:t>County Reporting Responsibilities</a:t>
            </a:r>
          </a:p>
          <a:p>
            <a:pPr marL="971550" lvl="1" indent="-571500" eaLnBrk="1" hangingPunct="1"/>
            <a:r>
              <a:rPr lang="en-US" sz="2100" dirty="0" smtClean="0"/>
              <a:t>http://www.sos.ca.gov/elections/nvra/counties/</a:t>
            </a:r>
          </a:p>
          <a:p>
            <a:pPr marL="571500" indent="-571500" eaLnBrk="1" hangingPunct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Monthly Reports by County</a:t>
            </a:r>
          </a:p>
          <a:p>
            <a:pPr marL="971550" lvl="1" indent="-571500" eaLnBrk="1" hangingPunct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http://www.sos.ca.gov/elections/nvra/reports/</a:t>
            </a:r>
          </a:p>
          <a:p>
            <a:pPr marL="571500" indent="-571500" eaLnBrk="1" hangingPunct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Materials</a:t>
            </a:r>
          </a:p>
          <a:p>
            <a:pPr marL="971550" lvl="1" indent="-571500" eaLnBrk="1" hangingPunct="1"/>
            <a:r>
              <a:rPr lang="en-US" sz="2100" dirty="0" smtClean="0">
                <a:hlinkClick r:id="rId2"/>
              </a:rPr>
              <a:t>http://www.sos.ca.gov/elections/nvra/training/</a:t>
            </a:r>
            <a:endParaRPr lang="en-US" sz="2100" dirty="0" smtClean="0"/>
          </a:p>
          <a:p>
            <a:pPr marL="571500" indent="-571500" eaLnBrk="1" hangingPunct="1"/>
            <a:r>
              <a:rPr lang="en-US" sz="2100" dirty="0" smtClean="0"/>
              <a:t>Voter Preference form in 10 languages:</a:t>
            </a:r>
          </a:p>
          <a:p>
            <a:pPr marL="971550" lvl="1" indent="-571500" eaLnBrk="1" hangingPunct="1"/>
            <a:r>
              <a:rPr lang="en-US" sz="2100" dirty="0" smtClean="0"/>
              <a:t>http://www.sos.ca.gov/elections/nvra/training/voter-preference-forms.htm</a:t>
            </a:r>
          </a:p>
          <a:p>
            <a:pPr marL="571500" indent="-571500"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810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70FBE-B161-4748-A953-8A47D6A033E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California Secretary of State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SOS NVRA ROV Liaison:  Jennie Bretschneider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SOS NVRA Coordinator:  Rhonda Pascual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Secretary of State</a:t>
            </a:r>
            <a:br>
              <a:rPr lang="en-US" sz="2400" dirty="0" smtClean="0"/>
            </a:br>
            <a:r>
              <a:rPr lang="en-US" sz="2400" dirty="0" smtClean="0"/>
              <a:t>Elections Division - NVRA Coordinator</a:t>
            </a:r>
            <a:br>
              <a:rPr lang="en-US" sz="2400" dirty="0" smtClean="0"/>
            </a:br>
            <a:r>
              <a:rPr lang="en-US" sz="2400" dirty="0" smtClean="0"/>
              <a:t>1500 11th Street, 5th Floor</a:t>
            </a:r>
            <a:br>
              <a:rPr lang="en-US" sz="2400" dirty="0" smtClean="0"/>
            </a:br>
            <a:r>
              <a:rPr lang="en-US" sz="2400" dirty="0" smtClean="0"/>
              <a:t>Sacramento, CA 95814</a:t>
            </a:r>
            <a:br>
              <a:rPr lang="en-US" sz="2400" dirty="0" smtClean="0"/>
            </a:br>
            <a:r>
              <a:rPr lang="en-US" sz="2400" dirty="0" smtClean="0"/>
              <a:t>(916) 657-2166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nvra@sos.ca.gov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altLang="ja-JP" sz="2400" dirty="0" smtClean="0">
                <a:ea typeface="MS PGothic" pitchFamily="34" charset="-128"/>
              </a:rPr>
              <a:t>sos.ca.gov/elections/nvra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4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National Voter Registration Act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05800" cy="2362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Presented by Jonathan Stein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Voting Rights Attorney, ACLU of California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August 7, 2014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VRP logo-ca.jpg"/>
          <p:cNvPicPr>
            <a:picLocks noChangeAspect="1"/>
          </p:cNvPicPr>
          <p:nvPr/>
        </p:nvPicPr>
        <p:blipFill>
          <a:blip r:embed="rId2" cstate="print"/>
          <a:srcRect r="22414" b="24067"/>
          <a:stretch>
            <a:fillRect/>
          </a:stretch>
        </p:blipFill>
        <p:spPr>
          <a:xfrm>
            <a:off x="6019800" y="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9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ACLU &amp; the NVRA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ACLU of California Voting </a:t>
            </a:r>
            <a:r>
              <a:rPr lang="en-US" b="1" dirty="0">
                <a:solidFill>
                  <a:srgbClr val="92D050"/>
                </a:solidFill>
              </a:rPr>
              <a:t>Rights Project </a:t>
            </a:r>
            <a:r>
              <a:rPr lang="en-US" dirty="0" smtClean="0"/>
              <a:t>works </a:t>
            </a:r>
            <a:r>
              <a:rPr lang="en-US" dirty="0"/>
              <a:t>to make NVRA implementation </a:t>
            </a:r>
            <a:r>
              <a:rPr lang="en-US" b="1" dirty="0">
                <a:solidFill>
                  <a:srgbClr val="92D050"/>
                </a:solidFill>
              </a:rPr>
              <a:t>as easy as </a:t>
            </a:r>
            <a:r>
              <a:rPr lang="en-US" b="1" dirty="0" smtClean="0">
                <a:solidFill>
                  <a:srgbClr val="92D050"/>
                </a:solidFill>
              </a:rPr>
              <a:t>possible</a:t>
            </a:r>
            <a:r>
              <a:rPr lang="en-US" dirty="0" smtClean="0"/>
              <a:t>.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dirty="0" smtClean="0"/>
              <a:t>We work </a:t>
            </a:r>
            <a:r>
              <a:rPr lang="en-US" b="1" dirty="0" smtClean="0">
                <a:solidFill>
                  <a:srgbClr val="92D050"/>
                </a:solidFill>
              </a:rPr>
              <a:t>collaboratively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County </a:t>
            </a:r>
            <a:r>
              <a:rPr lang="en-US" dirty="0"/>
              <a:t>elections </a:t>
            </a:r>
            <a:r>
              <a:rPr lang="en-US" dirty="0" smtClean="0"/>
              <a:t>offices </a:t>
            </a:r>
          </a:p>
          <a:p>
            <a:pPr lvl="1"/>
            <a:r>
              <a:rPr lang="en-US" dirty="0" smtClean="0"/>
              <a:t>Secretary of State</a:t>
            </a:r>
          </a:p>
          <a:p>
            <a:pPr lvl="1"/>
            <a:r>
              <a:rPr lang="en-US" dirty="0" smtClean="0"/>
              <a:t>Public agencies</a:t>
            </a:r>
            <a:r>
              <a:rPr lang="en-US" b="1" dirty="0"/>
              <a:t> </a:t>
            </a:r>
            <a:r>
              <a:rPr lang="en-US" dirty="0" smtClean="0"/>
              <a:t>with NVRA responsibilities</a:t>
            </a:r>
          </a:p>
          <a:p>
            <a:r>
              <a:rPr lang="en-US" dirty="0" smtClean="0"/>
              <a:t>We </a:t>
            </a:r>
            <a:r>
              <a:rPr lang="en-US" dirty="0"/>
              <a:t>offer trainings, technical assistance, resources, and other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We hope you have a copy of our </a:t>
            </a:r>
            <a:r>
              <a:rPr lang="en-US" b="1" dirty="0" smtClean="0">
                <a:solidFill>
                  <a:srgbClr val="92D050"/>
                </a:solidFill>
              </a:rPr>
              <a:t>NVRA Toolkit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www.aclusandiego.org/NVRA-toolkit/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9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NVRA Performance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477880634"/>
              </p:ext>
            </p:extLst>
          </p:nvPr>
        </p:nvGraphicFramePr>
        <p:xfrm>
          <a:off x="762000" y="1397000"/>
          <a:ext cx="77724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458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ACLU Partner Counties Over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3363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760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Voter Registration Rate </a:t>
            </a:r>
            <a:br>
              <a:rPr lang="en-US" u="sng" dirty="0" smtClean="0"/>
            </a:br>
            <a:r>
              <a:rPr lang="en-US" u="sng" dirty="0" smtClean="0"/>
              <a:t>at NVRA Agencies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92D050"/>
                </a:solidFill>
              </a:rPr>
              <a:t>Highest Performing </a:t>
            </a:r>
            <a:r>
              <a:rPr lang="en-US" sz="2600" b="1" dirty="0" smtClean="0">
                <a:solidFill>
                  <a:srgbClr val="92D050"/>
                </a:solidFill>
              </a:rPr>
              <a:t>States in US:</a:t>
            </a:r>
            <a:r>
              <a:rPr lang="en-US" sz="2600" b="1" dirty="0">
                <a:solidFill>
                  <a:srgbClr val="92D050"/>
                </a:solidFill>
              </a:rPr>
              <a:t>		7-31%</a:t>
            </a:r>
          </a:p>
          <a:p>
            <a:pPr lvl="1"/>
            <a:r>
              <a:rPr lang="en-US" dirty="0"/>
              <a:t>	(2011-12)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92D050"/>
                </a:solidFill>
              </a:rPr>
              <a:t>Highest Performing Small Counties:	7-12%</a:t>
            </a:r>
          </a:p>
          <a:p>
            <a:r>
              <a:rPr lang="en-US" dirty="0"/>
              <a:t>	</a:t>
            </a:r>
            <a:r>
              <a:rPr lang="en-US" dirty="0">
                <a:ea typeface="Calibri"/>
                <a:cs typeface="Times New Roman"/>
              </a:rPr>
              <a:t> Mariposa,</a:t>
            </a:r>
            <a:r>
              <a:rPr lang="en-US" dirty="0">
                <a:solidFill>
                  <a:srgbClr val="92D050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Mendocino, Nevada, Placer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(6-month </a:t>
            </a:r>
            <a:r>
              <a:rPr lang="en-US" dirty="0" err="1" smtClean="0"/>
              <a:t>ave.</a:t>
            </a:r>
            <a:r>
              <a:rPr lang="en-US" dirty="0" smtClean="0"/>
              <a:t> ending 03/14)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92D050"/>
                </a:solidFill>
              </a:rPr>
              <a:t>Highest Performing Large Counties:	3-6%</a:t>
            </a:r>
          </a:p>
          <a:p>
            <a:pPr lvl="1"/>
            <a:r>
              <a:rPr lang="en-US" dirty="0"/>
              <a:t>	 San Diego, Orange, San Luis Obispo </a:t>
            </a:r>
            <a:endParaRPr lang="en-US" dirty="0" smtClean="0"/>
          </a:p>
          <a:p>
            <a:pPr lvl="1"/>
            <a:r>
              <a:rPr lang="en-US" dirty="0"/>
              <a:t>	(6-month </a:t>
            </a:r>
            <a:r>
              <a:rPr lang="en-US" dirty="0" err="1"/>
              <a:t>ave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  <a:r>
              <a:rPr lang="en-US" dirty="0"/>
              <a:t>ending 03/14)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92D050"/>
                </a:solidFill>
              </a:rPr>
              <a:t>California:					2.1%</a:t>
            </a:r>
          </a:p>
          <a:p>
            <a:pPr lvl="1"/>
            <a:r>
              <a:rPr lang="en-US" dirty="0"/>
              <a:t>	(6-month </a:t>
            </a:r>
            <a:r>
              <a:rPr lang="en-US" dirty="0" err="1"/>
              <a:t>ave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  <a:r>
              <a:rPr lang="en-US" dirty="0"/>
              <a:t>ending 03/14)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357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37338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Neal Kelley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i="1" dirty="0" smtClean="0"/>
              <a:t>Registrar of Voters, </a:t>
            </a:r>
            <a:br>
              <a:rPr lang="en-US" sz="2000" i="1" dirty="0" smtClean="0"/>
            </a:br>
            <a:r>
              <a:rPr lang="en-US" sz="2000" b="1" i="1" dirty="0" smtClean="0">
                <a:solidFill>
                  <a:schemeClr val="tx1"/>
                </a:solidFill>
              </a:rPr>
              <a:t>Orange County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President, </a:t>
            </a:r>
            <a:r>
              <a:rPr lang="en-US" sz="2000" b="1" i="1" dirty="0" smtClean="0">
                <a:solidFill>
                  <a:schemeClr val="tx1"/>
                </a:solidFill>
              </a:rPr>
              <a:t>CACEO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5400" y="2743200"/>
            <a:ext cx="37338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800" b="1" dirty="0">
                <a:latin typeface="+mj-lt"/>
              </a:rPr>
              <a:t>Jonathan </a:t>
            </a:r>
            <a:r>
              <a:rPr lang="en-US" sz="2800" b="1" dirty="0" smtClean="0">
                <a:latin typeface="+mj-lt"/>
              </a:rPr>
              <a:t>Stein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Voting Rights Attorney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</a:rPr>
              <a:t>ACLU of California Voting Rights Project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0" y="4267200"/>
            <a:ext cx="35814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800" b="1" dirty="0" smtClean="0">
                <a:latin typeface="+mj-lt"/>
              </a:rPr>
              <a:t>Tho Vinh Banh </a:t>
            </a:r>
          </a:p>
          <a:p>
            <a:pPr lvl="0">
              <a:spcBef>
                <a:spcPct val="0"/>
              </a:spcBef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Staff Attorney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</a:rPr>
              <a:t>Disability Rights California </a:t>
            </a:r>
            <a:endParaRPr kumimoji="0" lang="en-US" sz="28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800600"/>
            <a:ext cx="37338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800" b="1" dirty="0">
                <a:latin typeface="+mj-lt"/>
              </a:rPr>
              <a:t>Jennie </a:t>
            </a:r>
            <a:r>
              <a:rPr lang="en-US" sz="2800" b="1" dirty="0" err="1" smtClean="0">
                <a:latin typeface="+mj-lt"/>
              </a:rPr>
              <a:t>Bretschneider</a:t>
            </a:r>
            <a:endParaRPr lang="en-US" sz="2800" b="1" dirty="0" smtClean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Assistant Chief Deputy &amp; Counsel </a:t>
            </a:r>
          </a:p>
          <a:p>
            <a:pPr lvl="0">
              <a:spcBef>
                <a:spcPct val="0"/>
              </a:spcBef>
            </a:pPr>
            <a:r>
              <a:rPr lang="en-US" sz="2000" b="1" i="1" dirty="0" smtClean="0">
                <a:latin typeface="+mj-lt"/>
              </a:rPr>
              <a:t>Secretary of State’s Office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kumimoji="0" lang="en-US" sz="2800" b="1" i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57200"/>
            <a:ext cx="37338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Panelists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NVRA’s Potential in California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36442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</a:rPr>
              <a:t>If statewide performance matched our </a:t>
            </a:r>
            <a:r>
              <a:rPr lang="en-US" sz="3400" dirty="0" smtClean="0">
                <a:solidFill>
                  <a:prstClr val="white"/>
                </a:solidFill>
              </a:rPr>
              <a:t>highest performing </a:t>
            </a:r>
            <a:r>
              <a:rPr lang="en-US" sz="3400" dirty="0">
                <a:solidFill>
                  <a:prstClr val="white"/>
                </a:solidFill>
              </a:rPr>
              <a:t>large counties, California would register </a:t>
            </a:r>
            <a:r>
              <a:rPr lang="en-US" sz="3400" b="1" dirty="0" smtClean="0">
                <a:solidFill>
                  <a:srgbClr val="92D050"/>
                </a:solidFill>
              </a:rPr>
              <a:t>62,000 </a:t>
            </a:r>
            <a:r>
              <a:rPr lang="en-US" sz="3400" b="1" dirty="0">
                <a:solidFill>
                  <a:srgbClr val="92D050"/>
                </a:solidFill>
              </a:rPr>
              <a:t>more people each year </a:t>
            </a:r>
            <a:r>
              <a:rPr lang="en-US" sz="3400" dirty="0">
                <a:solidFill>
                  <a:prstClr val="white"/>
                </a:solidFill>
              </a:rPr>
              <a:t>at NVRA agencies.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</a:rPr>
              <a:t>If statewide performance </a:t>
            </a:r>
            <a:r>
              <a:rPr lang="en-US" sz="3400" dirty="0" smtClean="0">
                <a:solidFill>
                  <a:prstClr val="white"/>
                </a:solidFill>
              </a:rPr>
              <a:t>matched </a:t>
            </a:r>
            <a:r>
              <a:rPr lang="en-US" sz="3400" dirty="0">
                <a:solidFill>
                  <a:prstClr val="white"/>
                </a:solidFill>
              </a:rPr>
              <a:t>New York State (7.5%), California would register </a:t>
            </a:r>
            <a:r>
              <a:rPr lang="en-US" sz="3400" b="1" dirty="0">
                <a:solidFill>
                  <a:srgbClr val="92D050"/>
                </a:solidFill>
              </a:rPr>
              <a:t>140,000 more people each year </a:t>
            </a:r>
            <a:r>
              <a:rPr lang="en-US" sz="3400" dirty="0">
                <a:solidFill>
                  <a:prstClr val="white"/>
                </a:solidFill>
              </a:rPr>
              <a:t>at NVRA agencies.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0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600" dirty="0"/>
              <a:t>To find the statewide NVRA report each </a:t>
            </a:r>
            <a:r>
              <a:rPr lang="en-US" sz="4600" dirty="0" smtClean="0"/>
              <a:t>month, visit:</a:t>
            </a:r>
          </a:p>
          <a:p>
            <a:pPr marL="0" indent="0" algn="ctr">
              <a:buNone/>
            </a:pPr>
            <a:endParaRPr lang="en-US" sz="4600" dirty="0" smtClean="0"/>
          </a:p>
          <a:p>
            <a:pPr marL="0" indent="0" algn="ctr">
              <a:buNone/>
            </a:pPr>
            <a:r>
              <a:rPr lang="en-US" sz="4600" dirty="0">
                <a:solidFill>
                  <a:srgbClr val="92D050"/>
                </a:solidFill>
              </a:rPr>
              <a:t>http://www.sos.ca.gov/elections/nvra/reports/sb35-nvra-monthly-reports.htm</a:t>
            </a:r>
          </a:p>
        </p:txBody>
      </p:sp>
    </p:spTree>
    <p:extLst>
      <p:ext uri="{BB962C8B-B14F-4D97-AF65-F5344CB8AC3E}">
        <p14:creationId xmlns:p14="http://schemas.microsoft.com/office/powerpoint/2010/main" xmlns="" val="326680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305800" cy="15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600" b="1" dirty="0" smtClean="0">
                <a:solidFill>
                  <a:srgbClr val="92D050"/>
                </a:solidFill>
              </a:rPr>
              <a:t>We Can Do Better</a:t>
            </a:r>
            <a:endParaRPr lang="en-US" sz="4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What Elections Offices Must Do (SB35)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Identify one person who is your </a:t>
            </a:r>
            <a:r>
              <a:rPr lang="en-US" b="1" dirty="0" smtClean="0">
                <a:solidFill>
                  <a:srgbClr val="92D050"/>
                </a:solidFill>
              </a:rPr>
              <a:t>“NVRA coordinator”</a:t>
            </a:r>
            <a:r>
              <a:rPr lang="en-US" dirty="0" smtClean="0"/>
              <a:t> – your point person on NVRA.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ACLU has trained NVRA coordinators before. Please reach out for assistance.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Submit monthly reports to SOS.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Track all agencies in your county in those reports. </a:t>
            </a:r>
            <a:r>
              <a:rPr lang="en-US" b="1" dirty="0" smtClean="0">
                <a:solidFill>
                  <a:srgbClr val="92D050"/>
                </a:solidFill>
              </a:rPr>
              <a:t>Each site in each agency gets its own line in your report.</a:t>
            </a:r>
          </a:p>
        </p:txBody>
      </p:sp>
    </p:spTree>
    <p:extLst>
      <p:ext uri="{BB962C8B-B14F-4D97-AF65-F5344CB8AC3E}">
        <p14:creationId xmlns:p14="http://schemas.microsoft.com/office/powerpoint/2010/main" xmlns="" val="132707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Tracking By Site Is Not Happening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Tracking by site </a:t>
            </a:r>
            <a:r>
              <a:rPr lang="en-US" dirty="0"/>
              <a:t>is mandated </a:t>
            </a:r>
            <a:r>
              <a:rPr lang="en-US" dirty="0" smtClean="0"/>
              <a:t>by SB 35 and </a:t>
            </a:r>
            <a:r>
              <a:rPr lang="en-US" dirty="0"/>
              <a:t>is the </a:t>
            </a:r>
            <a:r>
              <a:rPr lang="en-US" dirty="0" smtClean="0"/>
              <a:t>only way </a:t>
            </a:r>
            <a:r>
              <a:rPr lang="en-US" dirty="0"/>
              <a:t>to ensure </a:t>
            </a:r>
            <a:r>
              <a:rPr lang="en-US" b="1" dirty="0">
                <a:solidFill>
                  <a:srgbClr val="92D050"/>
                </a:solidFill>
              </a:rPr>
              <a:t>accountability and </a:t>
            </a:r>
            <a:r>
              <a:rPr lang="en-US" b="1" dirty="0" smtClean="0">
                <a:solidFill>
                  <a:srgbClr val="92D050"/>
                </a:solidFill>
              </a:rPr>
              <a:t>transparency</a:t>
            </a:r>
            <a:r>
              <a:rPr lang="en-US" dirty="0" smtClean="0"/>
              <a:t>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Example: WIC. Has 650 sites in CA. In June 2014, </a:t>
            </a:r>
            <a:r>
              <a:rPr lang="en-US" b="1" dirty="0" smtClean="0">
                <a:solidFill>
                  <a:srgbClr val="92D050"/>
                </a:solidFill>
              </a:rPr>
              <a:t>only 161 sites </a:t>
            </a:r>
            <a:r>
              <a:rPr lang="en-US" dirty="0" smtClean="0"/>
              <a:t>appeared in NVRA reports.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Very few counties (5) of the counties that DO report WIC actually report the WIC sites in their counties correctly. </a:t>
            </a:r>
          </a:p>
        </p:txBody>
      </p:sp>
    </p:spTree>
    <p:extLst>
      <p:ext uri="{BB962C8B-B14F-4D97-AF65-F5344CB8AC3E}">
        <p14:creationId xmlns:p14="http://schemas.microsoft.com/office/powerpoint/2010/main" xmlns="" val="406709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How to Ensure Tracking by Site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600" b="1" u="sng" dirty="0" smtClean="0">
                <a:solidFill>
                  <a:srgbClr val="92D050"/>
                </a:solidFill>
              </a:rPr>
              <a:t>Three ways:</a:t>
            </a:r>
          </a:p>
          <a:p>
            <a:pPr marL="1200150" lvl="1" indent="-742950">
              <a:spcAft>
                <a:spcPts val="1200"/>
              </a:spcAft>
              <a:buAutoNum type="arabicPeriod"/>
            </a:pPr>
            <a:r>
              <a:rPr lang="en-US" sz="3600" dirty="0" smtClean="0"/>
              <a:t>NVRA coordinator at each site. Order individually.</a:t>
            </a:r>
          </a:p>
          <a:p>
            <a:pPr marL="1200150" lvl="1" indent="-742950">
              <a:spcAft>
                <a:spcPts val="1200"/>
              </a:spcAft>
              <a:buAutoNum type="arabicPeriod"/>
            </a:pPr>
            <a:r>
              <a:rPr lang="en-US" sz="3600" dirty="0" smtClean="0"/>
              <a:t>NVRA coordinator orders at central location. Distributes to sites as necessary. Informs county elections office.</a:t>
            </a:r>
          </a:p>
          <a:p>
            <a:pPr marL="1200150" lvl="1" indent="-742950">
              <a:spcAft>
                <a:spcPts val="1200"/>
              </a:spcAft>
              <a:buAutoNum type="arabicPeriod"/>
            </a:pPr>
            <a:r>
              <a:rPr lang="en-US" sz="3600" dirty="0" smtClean="0"/>
              <a:t>NVRA coordinators orders at central location. Distributes to sites as necessary. Sites inform county elections office.</a:t>
            </a:r>
          </a:p>
        </p:txBody>
      </p:sp>
    </p:spTree>
    <p:extLst>
      <p:ext uri="{BB962C8B-B14F-4D97-AF65-F5344CB8AC3E}">
        <p14:creationId xmlns:p14="http://schemas.microsoft.com/office/powerpoint/2010/main" xmlns="" val="317866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Get Tracking Help from Colleagues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DFM</a:t>
            </a:r>
          </a:p>
          <a:p>
            <a:pPr lvl="1"/>
            <a:r>
              <a:rPr lang="en-US" dirty="0" smtClean="0"/>
              <a:t>Orange County</a:t>
            </a:r>
          </a:p>
          <a:p>
            <a:pPr lvl="1"/>
            <a:r>
              <a:rPr lang="en-US" dirty="0"/>
              <a:t>Kay Cotton, Kay.Cotton@rov.ocgov.com</a:t>
            </a:r>
            <a:endParaRPr lang="en-US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DIMS</a:t>
            </a:r>
          </a:p>
          <a:p>
            <a:pPr lvl="1"/>
            <a:r>
              <a:rPr lang="en-US" dirty="0" smtClean="0"/>
              <a:t>San Bernardino County</a:t>
            </a:r>
          </a:p>
          <a:p>
            <a:pPr lvl="1"/>
            <a:r>
              <a:rPr lang="en-US" dirty="0" smtClean="0"/>
              <a:t>Terry </a:t>
            </a:r>
            <a:r>
              <a:rPr lang="en-US" dirty="0" err="1" smtClean="0"/>
              <a:t>Kouba</a:t>
            </a:r>
            <a:r>
              <a:rPr lang="en-US" dirty="0"/>
              <a:t>, tkouba@rov.sbcounty.gov</a:t>
            </a:r>
          </a:p>
        </p:txBody>
      </p:sp>
    </p:spTree>
    <p:extLst>
      <p:ext uri="{BB962C8B-B14F-4D97-AF65-F5344CB8AC3E}">
        <p14:creationId xmlns:p14="http://schemas.microsoft.com/office/powerpoint/2010/main" xmlns="" val="239088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Can We Do Better?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92D050"/>
                </a:solidFill>
              </a:rPr>
              <a:t>Find the NVRA agencies in your county.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Reach out. See if they are aware of the NVRA.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Make sure agencies only order cards from you.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Make sure you know all of their site locations.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Survey the serial numbers on VRCs at each site.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Host a </a:t>
            </a:r>
            <a:r>
              <a:rPr lang="en-US" b="1" dirty="0" smtClean="0">
                <a:solidFill>
                  <a:srgbClr val="92D050"/>
                </a:solidFill>
              </a:rPr>
              <a:t>countywide training </a:t>
            </a:r>
            <a:r>
              <a:rPr lang="en-US" dirty="0" smtClean="0"/>
              <a:t>on the NVRA.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Train all agencies at once! We will partner with you.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On-site training (or webinar) for social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08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 Know You Get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92D050"/>
                </a:solidFill>
              </a:rPr>
              <a:t>You get questions from NVRA agencies in your county.</a:t>
            </a:r>
            <a:r>
              <a:rPr lang="en-US" dirty="0" smtClean="0"/>
              <a:t> We want to help you provide answers.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2D050"/>
                </a:solidFill>
              </a:rPr>
              <a:t>NVRA Toolkit </a:t>
            </a:r>
            <a:r>
              <a:rPr lang="en-US" dirty="0" smtClean="0"/>
              <a:t>created by ACLU is a comprehensive reference guide. You should feel free to send it to NVRA agencies.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We will create an </a:t>
            </a:r>
            <a:r>
              <a:rPr lang="en-US" b="1" dirty="0" smtClean="0">
                <a:solidFill>
                  <a:srgbClr val="92D050"/>
                </a:solidFill>
              </a:rPr>
              <a:t>FAQ</a:t>
            </a:r>
            <a:r>
              <a:rPr lang="en-US" dirty="0" smtClean="0"/>
              <a:t>. Please email </a:t>
            </a:r>
            <a:r>
              <a:rPr lang="en-US" b="1" dirty="0" smtClean="0">
                <a:solidFill>
                  <a:srgbClr val="92D050"/>
                </a:solidFill>
              </a:rPr>
              <a:t>ME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the most common questions you get from agencies.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22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305800" cy="228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600" dirty="0" smtClean="0"/>
              <a:t>Who Are These </a:t>
            </a:r>
            <a:r>
              <a:rPr lang="en-US" sz="4600" b="1" dirty="0" smtClean="0">
                <a:solidFill>
                  <a:srgbClr val="92D050"/>
                </a:solidFill>
              </a:rPr>
              <a:t>NVRA Agencies</a:t>
            </a:r>
            <a:r>
              <a:rPr lang="en-US" sz="4600" dirty="0" smtClean="0"/>
              <a:t>?</a:t>
            </a:r>
          </a:p>
          <a:p>
            <a:pPr marL="0" indent="0" algn="ctr">
              <a:buNone/>
            </a:pPr>
            <a:r>
              <a:rPr lang="en-US" sz="4600" dirty="0"/>
              <a:t>How Do I </a:t>
            </a:r>
            <a:r>
              <a:rPr lang="en-US" sz="4600" dirty="0" smtClean="0"/>
              <a:t>Find Them?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xmlns="" val="391776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3FB56-F4FC-4540-93BF-F4347CD22B0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0" y="2210106"/>
            <a:ext cx="9144000" cy="18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buSzPct val="80000"/>
              <a:buFont typeface="Monotype Sorts" pitchFamily="2" charset="2"/>
              <a:buNone/>
            </a:pPr>
            <a:r>
              <a:rPr lang="en-US" sz="3200" b="1" dirty="0" smtClean="0">
                <a:solidFill>
                  <a:srgbClr val="91AFBF"/>
                </a:solidFill>
                <a:latin typeface="Verdana" pitchFamily="34" charset="0"/>
              </a:rPr>
              <a:t>Helping People 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  <a:buSzPct val="80000"/>
              <a:buFont typeface="Monotype Sorts" pitchFamily="2" charset="2"/>
              <a:buNone/>
            </a:pPr>
            <a:r>
              <a:rPr lang="en-US" sz="3200" b="1" dirty="0" smtClean="0">
                <a:solidFill>
                  <a:srgbClr val="91AFBF"/>
                </a:solidFill>
                <a:latin typeface="Verdana" pitchFamily="34" charset="0"/>
              </a:rPr>
              <a:t>Participate in Our Democracy 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  <a:buSzPct val="80000"/>
              <a:buFont typeface="Monotype Sorts" pitchFamily="2" charset="2"/>
              <a:buNone/>
            </a:pPr>
            <a:r>
              <a:rPr lang="en-US" sz="3000" b="1" dirty="0" smtClean="0">
                <a:solidFill>
                  <a:srgbClr val="91AFBF"/>
                </a:solidFill>
                <a:latin typeface="Verdana" pitchFamily="34" charset="0"/>
              </a:rPr>
              <a:t/>
            </a:r>
            <a:br>
              <a:rPr lang="en-US" sz="3000" b="1" dirty="0" smtClean="0">
                <a:solidFill>
                  <a:srgbClr val="91AFBF"/>
                </a:solidFill>
                <a:latin typeface="Verdana" pitchFamily="34" charset="0"/>
              </a:rPr>
            </a:br>
            <a:endParaRPr lang="en-US" sz="1200" b="1" i="1" dirty="0" smtClean="0">
              <a:solidFill>
                <a:srgbClr val="91AFBF"/>
              </a:solidFill>
              <a:latin typeface="Verdana" pitchFamily="34" charset="0"/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685800" y="1371906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515F7B"/>
                </a:solidFill>
                <a:latin typeface="Univers 75 Black" charset="0"/>
              </a:rPr>
              <a:t>National Voter Registration Act (NVRA)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124200" y="4343434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15000"/>
              </a:spcBef>
              <a:spcAft>
                <a:spcPct val="0"/>
              </a:spcAft>
              <a:buSzPct val="80000"/>
              <a:buFont typeface="Monotype Sort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Verdana" pitchFamily="34" charset="0"/>
              </a:rPr>
              <a:t>CACEO Webinar August 2014</a:t>
            </a:r>
          </a:p>
        </p:txBody>
      </p:sp>
      <p:pic>
        <p:nvPicPr>
          <p:cNvPr id="3078" name="Picture 13" descr="homepage-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8629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121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Public Assistance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County social services departments</a:t>
            </a:r>
            <a:r>
              <a:rPr lang="en-US" dirty="0" smtClean="0"/>
              <a:t>, administering:</a:t>
            </a:r>
          </a:p>
          <a:p>
            <a:pPr lvl="1"/>
            <a:r>
              <a:rPr lang="en-US" dirty="0" err="1" smtClean="0"/>
              <a:t>CalFresh</a:t>
            </a:r>
            <a:r>
              <a:rPr lang="en-US" dirty="0" smtClean="0"/>
              <a:t> (aka food stamps)</a:t>
            </a:r>
          </a:p>
          <a:p>
            <a:pPr lvl="1"/>
            <a:r>
              <a:rPr lang="en-US" dirty="0" err="1" smtClean="0"/>
              <a:t>CalWORKs</a:t>
            </a:r>
            <a:r>
              <a:rPr lang="en-US" dirty="0" smtClean="0"/>
              <a:t> (aka TANF or welfare)</a:t>
            </a:r>
          </a:p>
          <a:p>
            <a:pPr lvl="1"/>
            <a:r>
              <a:rPr lang="en-US" dirty="0" err="1" smtClean="0"/>
              <a:t>Medi</a:t>
            </a:r>
            <a:r>
              <a:rPr lang="en-US" dirty="0" smtClean="0"/>
              <a:t>-Cal (subsidized health care coverage for low-income Californians)</a:t>
            </a:r>
          </a:p>
          <a:p>
            <a:r>
              <a:rPr lang="en-US" b="1" dirty="0">
                <a:solidFill>
                  <a:srgbClr val="92D050"/>
                </a:solidFill>
              </a:rPr>
              <a:t>Directory</a:t>
            </a:r>
            <a:r>
              <a:rPr lang="en-US" dirty="0"/>
              <a:t>: http://www.cdss.ca.gov/foodstamps/pg839.htm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913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Public Assistance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In-Home Supportive </a:t>
            </a:r>
            <a:r>
              <a:rPr lang="en-US" b="1" dirty="0" smtClean="0">
                <a:solidFill>
                  <a:srgbClr val="92D050"/>
                </a:solidFill>
              </a:rPr>
              <a:t>Services (IHSS)</a:t>
            </a:r>
            <a:endParaRPr lang="en-US" b="1" dirty="0">
              <a:solidFill>
                <a:srgbClr val="92D050"/>
              </a:solidFill>
            </a:endParaRPr>
          </a:p>
          <a:p>
            <a:pPr lvl="1"/>
            <a:r>
              <a:rPr lang="en-US" dirty="0" smtClean="0"/>
              <a:t>Provides services </a:t>
            </a:r>
            <a:r>
              <a:rPr lang="en-US" dirty="0"/>
              <a:t>for elderly individuals, blind individuals, and individuals with disabilities who are low-income </a:t>
            </a:r>
            <a:r>
              <a:rPr lang="en-US" dirty="0" smtClean="0"/>
              <a:t>and need services in the home.</a:t>
            </a:r>
            <a:endParaRPr lang="en-US" dirty="0"/>
          </a:p>
          <a:p>
            <a:r>
              <a:rPr lang="en-US" b="1" dirty="0">
                <a:solidFill>
                  <a:srgbClr val="92D050"/>
                </a:solidFill>
              </a:rPr>
              <a:t>Directory</a:t>
            </a:r>
            <a:r>
              <a:rPr lang="en-US" dirty="0"/>
              <a:t>: http://www.cdss.ca.gov/agedblinddisabled/PG1785.htm</a:t>
            </a:r>
          </a:p>
        </p:txBody>
      </p:sp>
    </p:spTree>
    <p:extLst>
      <p:ext uri="{BB962C8B-B14F-4D97-AF65-F5344CB8AC3E}">
        <p14:creationId xmlns:p14="http://schemas.microsoft.com/office/powerpoint/2010/main" xmlns="" val="29911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Public Assistance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Women, Infants, and Children (WIC)</a:t>
            </a:r>
          </a:p>
          <a:p>
            <a:pPr lvl="1"/>
            <a:r>
              <a:rPr lang="en-US" dirty="0" smtClean="0"/>
              <a:t>Provides nutrition education &amp; food assistance for pregnant women and families w/ young children.</a:t>
            </a:r>
          </a:p>
          <a:p>
            <a:pPr lvl="1"/>
            <a:r>
              <a:rPr lang="en-US" dirty="0" smtClean="0"/>
              <a:t>Administered by county </a:t>
            </a:r>
            <a:r>
              <a:rPr lang="en-US" dirty="0" err="1" smtClean="0"/>
              <a:t>depts</a:t>
            </a:r>
            <a:r>
              <a:rPr lang="en-US" dirty="0" smtClean="0"/>
              <a:t> and nonprofits.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Directory</a:t>
            </a:r>
            <a:r>
              <a:rPr lang="en-US" dirty="0" smtClean="0"/>
              <a:t>: http</a:t>
            </a:r>
            <a:r>
              <a:rPr lang="en-US" dirty="0"/>
              <a:t>://www.cdph.ca.gov/programs/wicworks/Pages/CAMD-WICNetworkDirectory.aspx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Covered California (aka HBEX)</a:t>
            </a:r>
          </a:p>
          <a:p>
            <a:pPr lvl="1"/>
            <a:r>
              <a:rPr lang="en-US" dirty="0" smtClean="0"/>
              <a:t>State health benefit exchange, also known as California’s implementation of Obamacare.</a:t>
            </a:r>
          </a:p>
          <a:p>
            <a:pPr lvl="1"/>
            <a:r>
              <a:rPr lang="en-US" dirty="0" smtClean="0"/>
              <a:t>Serial number ranges sent by Secretary of State.</a:t>
            </a:r>
          </a:p>
        </p:txBody>
      </p:sp>
    </p:spTree>
    <p:extLst>
      <p:ext uri="{BB962C8B-B14F-4D97-AF65-F5344CB8AC3E}">
        <p14:creationId xmlns:p14="http://schemas.microsoft.com/office/powerpoint/2010/main" xmlns="" val="3050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Disability Offices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Offices of the State </a:t>
            </a:r>
            <a:r>
              <a:rPr lang="en-US" b="1" dirty="0" smtClean="0">
                <a:solidFill>
                  <a:srgbClr val="92D050"/>
                </a:solidFill>
              </a:rPr>
              <a:t>Department of Rehabilitation</a:t>
            </a:r>
            <a:r>
              <a:rPr lang="en-US" dirty="0" smtClean="0"/>
              <a:t> that offer vocational rehabilitation services</a:t>
            </a:r>
          </a:p>
          <a:p>
            <a:pPr lvl="1"/>
            <a:r>
              <a:rPr lang="en-US" dirty="0" smtClean="0"/>
              <a:t>Providing job training for people with disabilities.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Directory</a:t>
            </a:r>
            <a:r>
              <a:rPr lang="en-US" dirty="0">
                <a:solidFill>
                  <a:srgbClr val="92D050"/>
                </a:solidFill>
              </a:rPr>
              <a:t>:</a:t>
            </a:r>
            <a:r>
              <a:rPr lang="en-US" dirty="0"/>
              <a:t> http://www.rehab.cahwnet.gov/DOR-Locations/index.asp</a:t>
            </a:r>
            <a:endParaRPr lang="en-US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Independent Living Centers</a:t>
            </a:r>
          </a:p>
          <a:p>
            <a:pPr lvl="1"/>
            <a:r>
              <a:rPr lang="en-US" dirty="0" smtClean="0"/>
              <a:t>Provide services that maximize </a:t>
            </a:r>
            <a:r>
              <a:rPr lang="en-US" dirty="0"/>
              <a:t>the ability </a:t>
            </a:r>
            <a:r>
              <a:rPr lang="en-US" dirty="0" smtClean="0"/>
              <a:t>of people with disabilities to </a:t>
            </a:r>
            <a:r>
              <a:rPr lang="en-US" dirty="0"/>
              <a:t>live independently in the environment of their own </a:t>
            </a:r>
            <a:r>
              <a:rPr lang="en-US" dirty="0" smtClean="0"/>
              <a:t>choosing.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Directory:</a:t>
            </a:r>
            <a:r>
              <a:rPr lang="en-US" dirty="0"/>
              <a:t> http://www.rehab.cahwnet.gov/ILS/ILC-List.html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3250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Disability Offices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Regional Centers</a:t>
            </a:r>
          </a:p>
          <a:p>
            <a:pPr lvl="1"/>
            <a:r>
              <a:rPr lang="en-US" dirty="0" smtClean="0"/>
              <a:t>Provide a variety of services to people with developmental disabilities.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Directory: </a:t>
            </a:r>
            <a:r>
              <a:rPr lang="en-US" dirty="0"/>
              <a:t>http://www.dds.ca.gov/RC/RCList.cfm</a:t>
            </a:r>
            <a:endParaRPr lang="en-US" dirty="0" smtClean="0"/>
          </a:p>
          <a:p>
            <a:r>
              <a:rPr lang="en-US" dirty="0" smtClean="0"/>
              <a:t>Contractors with the </a:t>
            </a:r>
            <a:r>
              <a:rPr lang="en-US" b="1" dirty="0" smtClean="0">
                <a:solidFill>
                  <a:srgbClr val="92D050"/>
                </a:solidFill>
              </a:rPr>
              <a:t>Office of Deaf Access</a:t>
            </a:r>
          </a:p>
          <a:p>
            <a:pPr lvl="1"/>
            <a:r>
              <a:rPr lang="en-US" dirty="0" smtClean="0"/>
              <a:t>Provide a variety of services to the deaf.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Directory: </a:t>
            </a:r>
            <a:r>
              <a:rPr lang="en-US" dirty="0"/>
              <a:t>http://</a:t>
            </a:r>
            <a:r>
              <a:rPr lang="en-US" dirty="0" smtClean="0"/>
              <a:t>www.cdss.ca.gov/cdssweb/entres/pdf/ODA/DeafAccessProgram.pdf</a:t>
            </a:r>
          </a:p>
        </p:txBody>
      </p:sp>
    </p:spTree>
    <p:extLst>
      <p:ext uri="{BB962C8B-B14F-4D97-AF65-F5344CB8AC3E}">
        <p14:creationId xmlns:p14="http://schemas.microsoft.com/office/powerpoint/2010/main" xmlns="" val="285771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NVRA Agencies – Disability Offices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State and county </a:t>
            </a:r>
            <a:r>
              <a:rPr lang="en-US" b="1" dirty="0" smtClean="0">
                <a:solidFill>
                  <a:srgbClr val="92D050"/>
                </a:solidFill>
              </a:rPr>
              <a:t>mental health providers </a:t>
            </a:r>
            <a:r>
              <a:rPr lang="en-US" dirty="0" smtClean="0"/>
              <a:t>and their contractors</a:t>
            </a:r>
          </a:p>
          <a:p>
            <a:pPr lvl="1"/>
            <a:r>
              <a:rPr lang="en-US" dirty="0" smtClean="0"/>
              <a:t>Provide services to individuals with a variety of mental health needs.</a:t>
            </a:r>
          </a:p>
          <a:p>
            <a:pPr lvl="1"/>
            <a:r>
              <a:rPr lang="en-US" dirty="0" smtClean="0"/>
              <a:t>Includes county </a:t>
            </a:r>
            <a:r>
              <a:rPr lang="en-US" dirty="0" err="1" smtClean="0"/>
              <a:t>depts</a:t>
            </a:r>
            <a:r>
              <a:rPr lang="en-US" dirty="0" smtClean="0"/>
              <a:t>, nonprofits organizations, and practitioners in private practice.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Directory: </a:t>
            </a:r>
            <a:r>
              <a:rPr lang="en-US" dirty="0"/>
              <a:t>http://www.dhcs.ca.gov/services/mh/Documents/CMHDA.pdf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2417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Contact Us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u="sng" dirty="0" smtClean="0">
                <a:solidFill>
                  <a:srgbClr val="92D050"/>
                </a:solidFill>
              </a:rPr>
              <a:t>Southern California counties</a:t>
            </a:r>
          </a:p>
          <a:p>
            <a:pPr algn="ctr">
              <a:buNone/>
            </a:pPr>
            <a:r>
              <a:rPr lang="en-US" sz="2800" dirty="0" smtClean="0"/>
              <a:t>Jonathan Stein</a:t>
            </a:r>
          </a:p>
          <a:p>
            <a:pPr algn="ctr">
              <a:buNone/>
            </a:pPr>
            <a:r>
              <a:rPr lang="en-US" sz="2800" dirty="0" smtClean="0"/>
              <a:t>Voting Rights Attorney, ACLU of California</a:t>
            </a:r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jstein@acluca.org</a:t>
            </a:r>
            <a:r>
              <a:rPr lang="en-US" sz="2800" dirty="0"/>
              <a:t> </a:t>
            </a:r>
            <a:r>
              <a:rPr lang="en-US" sz="2800" dirty="0" smtClean="0"/>
              <a:t>/ 619-398-4183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b="1" i="1" u="sng" dirty="0" smtClean="0">
                <a:solidFill>
                  <a:srgbClr val="92D050"/>
                </a:solidFill>
              </a:rPr>
              <a:t>Northern California </a:t>
            </a:r>
            <a:r>
              <a:rPr lang="en-US" sz="2800" b="1" i="1" u="sng" dirty="0">
                <a:solidFill>
                  <a:srgbClr val="92D050"/>
                </a:solidFill>
              </a:rPr>
              <a:t>counties</a:t>
            </a:r>
          </a:p>
          <a:p>
            <a:pPr algn="ctr">
              <a:buNone/>
            </a:pPr>
            <a:r>
              <a:rPr lang="en-US" sz="2800" dirty="0" smtClean="0"/>
              <a:t>Raul Macias</a:t>
            </a:r>
            <a:endParaRPr lang="en-US" sz="2800" dirty="0"/>
          </a:p>
          <a:p>
            <a:pPr algn="ctr">
              <a:buNone/>
            </a:pPr>
            <a:r>
              <a:rPr lang="en-US" sz="2800" dirty="0"/>
              <a:t>Voting Rights Attorney, ACLU of California</a:t>
            </a:r>
          </a:p>
          <a:p>
            <a:pPr algn="ctr">
              <a:buNone/>
            </a:pPr>
            <a:r>
              <a:rPr lang="en-US" sz="2800" dirty="0" smtClean="0">
                <a:hlinkClick r:id="rId3"/>
              </a:rPr>
              <a:t>rmacias@acluca.org</a:t>
            </a:r>
            <a:r>
              <a:rPr lang="en-US" sz="2800" dirty="0" smtClean="0"/>
              <a:t> </a:t>
            </a:r>
            <a:r>
              <a:rPr lang="en-US" sz="2800" dirty="0"/>
              <a:t>/ </a:t>
            </a:r>
            <a:r>
              <a:rPr lang="en-US" sz="2800" dirty="0" smtClean="0"/>
              <a:t>916-442-1036 x305</a:t>
            </a:r>
            <a:endParaRPr lang="en-US" sz="2800" dirty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96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04175" cy="2133600"/>
          </a:xfrm>
        </p:spPr>
        <p:txBody>
          <a:bodyPr/>
          <a:lstStyle/>
          <a:p>
            <a:pPr eaLnBrk="1" hangingPunct="1"/>
            <a:r>
              <a:rPr lang="en-US" b="1" dirty="0" smtClean="0"/>
              <a:t>Rights of People with Disabilities to Register and Vote</a:t>
            </a:r>
            <a:endParaRPr lang="en-US" dirty="0" smtClean="0">
              <a:latin typeface="Gill Sans MT (Body)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7010400" cy="41148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August 7, 2014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Presented by: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Tho Vinh Banh, Attorney</a:t>
            </a:r>
          </a:p>
          <a:p>
            <a:pPr eaLnBrk="1" hangingPunct="1"/>
            <a:endParaRPr lang="en-US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endParaRPr lang="en-US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endParaRPr lang="en-US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endParaRPr lang="en-US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endParaRPr lang="en-US" sz="1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Tel:  800.776.5746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http://www.disabilityrightsca.org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9D21BAB1-4F75-4A42-8F45-9B5F99F7CEC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396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49307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2400" dirty="0" smtClean="0"/>
              <a:t>(US Census Bureau, Current Population Survey, Nov. 2012)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dirty="0" smtClean="0"/>
              <a:t>Reported registered: 19 million people with disabilities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dirty="0" smtClean="0"/>
              <a:t>Registration rate: People w/disabilities registered at 69.2% vs. 71.5% w/o disabilities (2.3% points lower for people w/disabilities)</a:t>
            </a:r>
            <a:endParaRPr lang="en-US" sz="3200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5159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2400" dirty="0" smtClean="0"/>
              <a:t>(US Census Bureau, Current Population Survey, Nov. 2012)</a:t>
            </a:r>
          </a:p>
          <a:p>
            <a:pPr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>
              <a:spcBef>
                <a:spcPts val="1200"/>
              </a:spcBef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Registration Rates Lower for Certain </a:t>
            </a:r>
            <a:r>
              <a:rPr lang="en-US" sz="2800" b="1" dirty="0"/>
              <a:t>G</a:t>
            </a:r>
            <a:r>
              <a:rPr lang="en-US" sz="2800" b="1" dirty="0" smtClean="0"/>
              <a:t>roups</a:t>
            </a:r>
            <a:r>
              <a:rPr lang="en-US" sz="2800" dirty="0" smtClean="0"/>
              <a:t>:</a:t>
            </a:r>
          </a:p>
          <a:p>
            <a:pPr lvl="1" eaLnBrk="1" hangingPunct="1">
              <a:spcBef>
                <a:spcPts val="1200"/>
              </a:spcBef>
              <a:buFontTx/>
              <a:buChar char="-"/>
            </a:pPr>
            <a:r>
              <a:rPr lang="en-US" dirty="0" smtClean="0"/>
              <a:t>Cognitive difficulty: 59.3% (-12.2%)</a:t>
            </a:r>
          </a:p>
          <a:p>
            <a:pPr lvl="1" eaLnBrk="1" hangingPunct="1">
              <a:spcBef>
                <a:spcPts val="1200"/>
              </a:spcBef>
              <a:buFontTx/>
              <a:buChar char="-"/>
            </a:pPr>
            <a:r>
              <a:rPr lang="en-US" dirty="0" smtClean="0"/>
              <a:t>Ambulatory difficulty: 69.5% (-2%)</a:t>
            </a:r>
          </a:p>
          <a:p>
            <a:pPr lvl="1" eaLnBrk="1" hangingPunct="1">
              <a:spcBef>
                <a:spcPts val="1200"/>
              </a:spcBef>
              <a:buFontTx/>
              <a:buChar char="-"/>
            </a:pPr>
            <a:r>
              <a:rPr lang="en-US" dirty="0" smtClean="0"/>
              <a:t>Self-care difficulty: 62.1% (-9.4%)</a:t>
            </a:r>
          </a:p>
          <a:p>
            <a:pPr marL="914400" lvl="2" indent="0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2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F27EE-8CC5-492E-AA1A-7C35D4EC9730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722" y="2216990"/>
            <a:ext cx="8726488" cy="45116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1993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2014 is the 20-Year Anniversary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Why: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 opportunities to register to vote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~ 90% “Motor Voter” Register at Any DMV in the U.S.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~ 10% Public Assistance and Disability Services Agencies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“All” public assistance agencies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Agencies that primarily serve people with disabilities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400" dirty="0" smtClean="0">
              <a:ea typeface="MS PGothic" pitchFamily="34" charset="-128"/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214314"/>
            <a:ext cx="7648577" cy="146208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ahoma" pitchFamily="34" charset="0"/>
              </a:rPr>
              <a:t>When &amp; Why </a:t>
            </a:r>
            <a:r>
              <a:rPr lang="en-US" sz="3200" dirty="0" smtClean="0">
                <a:cs typeface="Tahoma" pitchFamily="34" charset="0"/>
              </a:rPr>
              <a:t>Did Congress Pass the NVRA?</a:t>
            </a:r>
            <a:r>
              <a:rPr lang="en-US" sz="3200" b="1" dirty="0" smtClean="0">
                <a:latin typeface="Univers 75 Black" charset="0"/>
              </a:rPr>
              <a:t>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7172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5159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1800" dirty="0" smtClean="0"/>
              <a:t>	(Disability, Voter Turnout, and Voting Difficulties in the 2012 Elections. Lisa Schur, Meera Adya, Douglas Kruse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smlr.rutgers.edu/research-centers/disability-and-voter-turnout</a:t>
            </a:r>
            <a:r>
              <a:rPr lang="en-US" sz="1800" dirty="0" smtClean="0"/>
              <a:t>)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3600" dirty="0" smtClean="0"/>
              <a:t>	</a:t>
            </a:r>
            <a:r>
              <a:rPr lang="en-US" sz="2800" b="1" dirty="0" smtClean="0"/>
              <a:t>How Individuals w/Disabilities Registered to Vote: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Town hall/county/gov. registration office: 31.5%	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DMV: 21.9%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 smtClean="0"/>
              <a:t>	By mail: 15.8%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/>
              <a:t>P</a:t>
            </a:r>
            <a:r>
              <a:rPr lang="en-US" sz="2400" dirty="0" smtClean="0"/>
              <a:t>ublic assistance agency: 2.7% </a:t>
            </a:r>
          </a:p>
          <a:p>
            <a:pPr eaLnBrk="1" hangingPunct="1">
              <a:spcBef>
                <a:spcPts val="120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5159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(</a:t>
            </a:r>
            <a:r>
              <a:rPr lang="en-US" sz="1800" dirty="0"/>
              <a:t>Disability, Voter Turnout, and Voting Difficulties in the 2012 Elections. Lisa Schur, Meera Adya, Douglas Kruse </a:t>
            </a:r>
            <a:r>
              <a:rPr lang="en-US" sz="1800" dirty="0">
                <a:hlinkClick r:id="rId3"/>
              </a:rPr>
              <a:t>http://smlr.rutgers.edu/research-centers/disability-and-voter-turnout</a:t>
            </a:r>
            <a:r>
              <a:rPr lang="en-US" sz="1800" dirty="0"/>
              <a:t>)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b="1" dirty="0" smtClean="0"/>
              <a:t>Why Individuals Did Not Register: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2800" dirty="0" smtClean="0"/>
              <a:t>Most common reason for not registering to vote: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/>
              <a:t>	L</a:t>
            </a:r>
            <a:r>
              <a:rPr lang="en-US" sz="2400" dirty="0" smtClean="0"/>
              <a:t>ack of interest in the election or politics:  	(disability: 32.1%;  no disability: 45.2%)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800" dirty="0" smtClean="0"/>
              <a:t>Specific reasons for not registering to vote: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Permanent illness or disability:  	                  	(disability: 24.5%; no disability: 1.2%)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5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831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Important Reminders to NVRA agencies:</a:t>
            </a:r>
            <a:endParaRPr lang="en-US" sz="3600" dirty="0"/>
          </a:p>
          <a:p>
            <a:pPr lvl="0">
              <a:buFontTx/>
              <a:buChar char="-"/>
            </a:pPr>
            <a:r>
              <a:rPr lang="en-US" sz="2800" dirty="0" smtClean="0"/>
              <a:t>Assist with filling VRC and Preference Form when requested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lvl="0">
              <a:buFontTx/>
              <a:buChar char="-"/>
            </a:pPr>
            <a:r>
              <a:rPr lang="en-US" sz="2800" dirty="0" smtClean="0"/>
              <a:t>Provide </a:t>
            </a:r>
            <a:r>
              <a:rPr lang="en-US" sz="2800" dirty="0"/>
              <a:t>the same level of assistance </a:t>
            </a:r>
            <a:r>
              <a:rPr lang="en-US" sz="2800" dirty="0" smtClean="0"/>
              <a:t>completing the </a:t>
            </a:r>
            <a:r>
              <a:rPr lang="en-US" sz="2800" dirty="0"/>
              <a:t>VRC as in completing the agency’s own form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Provide </a:t>
            </a:r>
            <a:r>
              <a:rPr lang="en-US" sz="2800" dirty="0"/>
              <a:t>assistance in the person’s home if </a:t>
            </a:r>
            <a:r>
              <a:rPr lang="en-US" sz="2800" dirty="0" smtClean="0"/>
              <a:t>agency provides </a:t>
            </a:r>
            <a:r>
              <a:rPr lang="en-US" sz="2800" dirty="0"/>
              <a:t>services in the person’s </a:t>
            </a:r>
            <a:r>
              <a:rPr lang="en-US" sz="2800" dirty="0" smtClean="0"/>
              <a:t>home</a:t>
            </a:r>
            <a:endParaRPr lang="en-US" sz="2800" b="1" dirty="0" smtClean="0"/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9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2800" b="1" dirty="0" smtClean="0"/>
              <a:t>	Common </a:t>
            </a:r>
            <a:r>
              <a:rPr lang="en-US" sz="2800" b="1" dirty="0"/>
              <a:t>M</a:t>
            </a:r>
            <a:r>
              <a:rPr lang="en-US" sz="2800" b="1" dirty="0" smtClean="0"/>
              <a:t>isconceptions Why People with </a:t>
            </a:r>
            <a:r>
              <a:rPr lang="en-US" sz="2800" b="1" dirty="0"/>
              <a:t>D</a:t>
            </a:r>
            <a:r>
              <a:rPr lang="en-US" sz="2800" b="1" dirty="0" smtClean="0"/>
              <a:t>isabilities Cannot Register or Vote: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If the person has a disability: physical, psychiatric, intellectual disability, developmental disability, etc.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If the person is not able to read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If the  person is not able to write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If the person uses a wheelchair (access concerns)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If the person is under conservatorship</a:t>
            </a:r>
          </a:p>
          <a:p>
            <a:pPr eaLnBrk="1" hangingPunct="1">
              <a:spcBef>
                <a:spcPts val="1200"/>
              </a:spcBef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  <a:buNone/>
            </a:pPr>
            <a:r>
              <a:rPr lang="en-US" dirty="0" smtClean="0"/>
              <a:t>	</a:t>
            </a:r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</a:pPr>
            <a:endParaRPr lang="en-US" sz="240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0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800" b="1" dirty="0" smtClean="0">
                <a:latin typeface="GillSans" pitchFamily="34" charset="0"/>
              </a:rPr>
              <a:t>Registrants with Disabilities</a:t>
            </a:r>
            <a:r>
              <a:rPr lang="en-US" sz="3100" b="1" dirty="0" smtClean="0">
                <a:latin typeface="GillSans" pitchFamily="34" charset="0"/>
              </a:rPr>
              <a:t/>
            </a:r>
            <a:br>
              <a:rPr lang="en-US" sz="3100" b="1" dirty="0" smtClean="0">
                <a:latin typeface="GillSans" pitchFamily="34" charset="0"/>
              </a:rPr>
            </a:br>
            <a:r>
              <a:rPr lang="en-US" sz="3100" b="1" dirty="0" smtClean="0">
                <a:latin typeface="GillSans" pitchFamily="34" charset="0"/>
              </a:rPr>
              <a:t>(</a:t>
            </a:r>
            <a:r>
              <a:rPr lang="en-US" sz="2200" b="1" dirty="0" smtClean="0">
                <a:latin typeface="GillSans" pitchFamily="34" charset="0"/>
              </a:rPr>
              <a:t>California Elections Code Sec. 2208)</a:t>
            </a:r>
            <a:endParaRPr lang="en-US" sz="3800" b="1" dirty="0" smtClean="0">
              <a:latin typeface="GillSan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Inform NVRA agencies when they call/contact: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Only a court can disqualify a person from voting.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VRAs determine service eligibility, not voting </a:t>
            </a:r>
            <a:r>
              <a:rPr lang="en-US" sz="2800" dirty="0" smtClean="0"/>
              <a:t>eligibility.</a:t>
            </a:r>
            <a:endParaRPr lang="en-US" sz="2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Leave to County Elections Office to verify voting status.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Don’t make assumptions about a person’s ability to register and to vote based on the person’s disability.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8985-EEC8-4018-9993-98B54EA2B70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GillSans" pitchFamily="34" charset="0"/>
              </a:rPr>
              <a:t>Registrants with 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7638"/>
            <a:ext cx="7772400" cy="49609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3600" b="1" dirty="0"/>
              <a:t>Inform </a:t>
            </a:r>
            <a:r>
              <a:rPr lang="en-US" sz="3600" b="1" dirty="0" smtClean="0"/>
              <a:t>NVRA agencies when they call/contact: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Do not make statements or take actions that give the impression that registering to vote has bearing on whether they get services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Do not take any action with the purpose or effect of discouraging voter registration (OK to encourage)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Do not seek to influence political party preference or party registration</a:t>
            </a:r>
            <a:endParaRPr lang="en-US" sz="240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GillSans" pitchFamily="34" charset="0"/>
              </a:rPr>
              <a:t>Barriers for Voters w/Disabilities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7021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endParaRPr lang="en-US" sz="3600" b="1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en-US" sz="3600" b="1" dirty="0" smtClean="0"/>
              <a:t>As more individuals with disabilities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3600" b="1" dirty="0" smtClean="0"/>
              <a:t>register to vote, there is greater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3600" b="1" dirty="0"/>
              <a:t>u</a:t>
            </a:r>
            <a:r>
              <a:rPr lang="en-US" sz="3600" b="1" dirty="0" smtClean="0"/>
              <a:t>rgency and importance in ensuring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3600" b="1" dirty="0" smtClean="0"/>
              <a:t>an accessible voting experience.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1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GillSans" pitchFamily="34" charset="0"/>
              </a:rPr>
              <a:t>Barriers for Voters w/Disabilities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7021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endParaRPr lang="en-US" sz="3600" b="1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en-US" sz="3600" b="1" dirty="0" smtClean="0"/>
              <a:t>Common Concerns/Barriers: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/>
              <a:t>P</a:t>
            </a:r>
            <a:r>
              <a:rPr lang="en-US" sz="2800" dirty="0" smtClean="0"/>
              <a:t>arking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/>
              <a:t>S</a:t>
            </a:r>
            <a:r>
              <a:rPr lang="en-US" sz="2800" dirty="0" smtClean="0"/>
              <a:t>ignage 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/>
              <a:t>E</a:t>
            </a:r>
            <a:r>
              <a:rPr lang="en-US" sz="2800" dirty="0" smtClean="0"/>
              <a:t>ntrance/stairs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/>
              <a:t>D</a:t>
            </a:r>
            <a:r>
              <a:rPr lang="en-US" sz="2800" dirty="0" smtClean="0"/>
              <a:t>oor/doorways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GillSans" pitchFamily="34" charset="0"/>
              </a:rPr>
              <a:t>Barriers for Voters w/Disabilities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4397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3600" b="1" dirty="0" smtClean="0"/>
              <a:t>Common Concerns/Barriers: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Accessible voting machine 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Privacy: placement of accessible voting machine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Poll worker interaction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2800" dirty="0" smtClean="0"/>
              <a:t>Disability etiquette</a:t>
            </a:r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Tx/>
              <a:buChar char="-"/>
            </a:pPr>
            <a:endParaRPr lang="en-US" sz="2800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2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B7D49-25B2-4ACB-8A2C-FC79C75C0F8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Disability Etiquette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Basic Guidelines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Make references to the person first then the disability:  Say “a person with a disability” rather than “a disabled person.”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Do not use the term “handicapped” when referring to a person with a disability.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Offer assistance, but wait until your offer is accepted before you help.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Listen to any instructions the person may give.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CD2F-C080-4E6F-BAA4-89D97984951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BCC6B-5798-445C-9818-441363873A8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Who</a:t>
            </a:r>
            <a:r>
              <a:rPr lang="en-US" sz="3200" dirty="0" smtClean="0"/>
              <a:t> Must Offer Voter Registration?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70199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b="1" dirty="0" smtClean="0">
                <a:cs typeface="Tahoma" pitchFamily="34" charset="0"/>
              </a:rPr>
              <a:t>DMV Offices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b="1" dirty="0" smtClean="0">
                <a:cs typeface="Tahoma" pitchFamily="34" charset="0"/>
              </a:rPr>
              <a:t>Public Assistance Agencies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County Health/Human Services Offices/In-Home Support Services (i.e., C-IV, CalWINN, LEADER)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WIC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California Health Benefit Exchange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b="1" dirty="0" smtClean="0">
                <a:cs typeface="Tahoma" pitchFamily="34" charset="0"/>
              </a:rPr>
              <a:t>Disability Service Agencies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Dept. of Rehabilitation Vocational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Independent Living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Dept. of Developmental Services Regional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Dept. of Social Services Office of Deaf Access Contractors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cs typeface="Tahoma" pitchFamily="34" charset="0"/>
              </a:rPr>
              <a:t>State and County Mental Health Providers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b="1" dirty="0" smtClean="0">
                <a:cs typeface="Tahoma" pitchFamily="34" charset="0"/>
              </a:rPr>
              <a:t>Armed Forces Recruitment Offices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 smtClean="0">
              <a:ea typeface="MS PGothic" pitchFamily="34" charset="-128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500" b="1" dirty="0" smtClean="0">
                <a:ea typeface="MS PGothic" pitchFamily="34" charset="-128"/>
                <a:cs typeface="Tahoma" pitchFamily="34" charset="0"/>
              </a:rPr>
              <a:t>“Other”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500" dirty="0" smtClean="0">
                <a:ea typeface="MS PGothic" pitchFamily="34" charset="-128"/>
                <a:cs typeface="Tahoma" pitchFamily="34" charset="0"/>
              </a:rPr>
              <a:t>Board of Equalization District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500" dirty="0" smtClean="0">
                <a:ea typeface="MS PGothic" pitchFamily="34" charset="-128"/>
                <a:cs typeface="Tahoma" pitchFamily="34" charset="0"/>
              </a:rPr>
              <a:t>Franchise Tax Board District Offices</a:t>
            </a:r>
            <a:endParaRPr lang="en-US" sz="15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800" b="1" dirty="0" smtClean="0"/>
              <a:t>Disability Etiquette</a:t>
            </a:r>
            <a:endParaRPr lang="en-US" sz="48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Common Courtesies</a:t>
            </a:r>
          </a:p>
          <a:p>
            <a:pPr lvl="1"/>
            <a:r>
              <a:rPr lang="en-US" dirty="0" smtClean="0"/>
              <a:t>Share the same social courtesies.  If you shake hands with people you meet, offer your hand to everyone you meet, regardless of their disabilities.  </a:t>
            </a:r>
          </a:p>
          <a:p>
            <a:pPr lvl="1"/>
            <a:r>
              <a:rPr lang="en-US" dirty="0" smtClean="0"/>
              <a:t>When offering assistance to a person with a visual impairment, allow that person to take your arm. Guide, rather than propel or lead the person.  Use specific directions when directing a person with a visual impairment.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6157F-AD5B-4DB0-91B1-22109650CC2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8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4800" b="1" dirty="0" smtClean="0"/>
              <a:t>Disability Etiquette</a:t>
            </a:r>
            <a:endParaRPr lang="en-US" sz="48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Conversation</a:t>
            </a:r>
          </a:p>
          <a:p>
            <a:pPr lvl="1"/>
            <a:r>
              <a:rPr lang="en-US" dirty="0" smtClean="0"/>
              <a:t>Speak directly to the person with a disability, not to the person accompanying them.  The same  principle applies for people who communicate through sign language.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When greeting a person with a severe loss of vision, always identify yourself and others.  For example say, “On my right is John Smith.”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4555-79F1-488C-AFCE-A4F2AE8B640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4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4800" b="1" dirty="0" smtClean="0"/>
              <a:t>Disability Etiquette</a:t>
            </a:r>
            <a:endParaRPr lang="en-US" sz="48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Conversation (cont’d)</a:t>
            </a:r>
          </a:p>
          <a:p>
            <a:pPr lvl="1"/>
            <a:r>
              <a:rPr lang="en-US" dirty="0" smtClean="0"/>
              <a:t>Speak in a normal tone of voice and indicate when the conversation is over.  Let them know when you move from one place to another.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more information on disability etiquette: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http://www.unitedspinal.org/pdf/DisabilityEtiquette.pdf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more information about voting rights of individuals with disabilities: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www.disabilityrightsca.org/pubs/PublicationsVoting.htm</a:t>
            </a:r>
            <a:endParaRPr lang="en-US" sz="24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4555-79F1-488C-AFCE-A4F2AE8B640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Thank you!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00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Please send the most common questions you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receive from NVRA agencies to: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algn="ctr">
              <a:buNone/>
            </a:pPr>
            <a:r>
              <a:rPr lang="en-US" dirty="0" smtClean="0">
                <a:latin typeface="+mj-lt"/>
              </a:rPr>
              <a:t>Jonathan Stein</a:t>
            </a:r>
          </a:p>
          <a:p>
            <a:pPr algn="ctr">
              <a:buNone/>
            </a:pPr>
            <a:r>
              <a:rPr lang="en-US" dirty="0" smtClean="0">
                <a:latin typeface="+mj-lt"/>
              </a:rPr>
              <a:t>Voting Rights Attorney, ACLU of California</a:t>
            </a:r>
            <a:endParaRPr lang="en-US" dirty="0">
              <a:latin typeface="+mj-lt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hlinkClick r:id="rId2"/>
              </a:rPr>
              <a:t>jstein@acluca.org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0A6F3-54B9-4C6D-939A-0C3ED8989E6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138" y="1295400"/>
            <a:ext cx="740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Univers 75 Black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150940" y="214314"/>
            <a:ext cx="799306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515F7B"/>
                </a:solidFill>
              </a:rPr>
              <a:t>When</a:t>
            </a:r>
            <a:r>
              <a:rPr lang="en-US" sz="3200" dirty="0" smtClean="0">
                <a:solidFill>
                  <a:srgbClr val="515F7B"/>
                </a:solidFill>
              </a:rPr>
              <a:t> Do Agencies Offer Voter Registration?  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990600" y="1676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CEAAC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000000"/>
                </a:solidFill>
              </a:rPr>
              <a:t>NVRA requires agencies to offer voter registration when a person applies for: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CEAAC"/>
              </a:buClr>
              <a:buSzPct val="60000"/>
              <a:buFont typeface="Wingdings" pitchFamily="2" charset="2"/>
              <a:buChar char="n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00"/>
                </a:solidFill>
              </a:rPr>
              <a:t>New services or benefits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Char char="n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000000"/>
                </a:solidFill>
              </a:rPr>
              <a:t>Renewal or recertification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None/>
            </a:pPr>
            <a:endParaRPr lang="en-US" altLang="ja-JP" sz="28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1AFBF"/>
              </a:buClr>
              <a:buSzPct val="55000"/>
              <a:buFont typeface="Wingdings" pitchFamily="2" charset="2"/>
              <a:buChar char="n"/>
            </a:pPr>
            <a:r>
              <a:rPr lang="en-US" altLang="ja-JP" sz="2800" dirty="0" smtClean="0">
                <a:solidFill>
                  <a:srgbClr val="000000"/>
                </a:solidFill>
                <a:ea typeface="MS PGothic" pitchFamily="34" charset="-128"/>
              </a:rPr>
              <a:t>A change of name or address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92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09B8A5-0543-4961-A056-A04F6503BC3D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How</a:t>
            </a:r>
            <a:r>
              <a:rPr lang="en-US" sz="3200" dirty="0" smtClean="0"/>
              <a:t> Do Agencies Offer Voter Registration? 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900" dirty="0" smtClean="0"/>
              <a:t>Hand out a voter registration card (VRC) </a:t>
            </a:r>
          </a:p>
          <a:p>
            <a:pPr eaLnBrk="1" hangingPunct="1">
              <a:spcAft>
                <a:spcPts val="1200"/>
              </a:spcAft>
            </a:pPr>
            <a:r>
              <a:rPr lang="en-US" sz="2900" dirty="0" smtClean="0"/>
              <a:t>Hand out an NVRA “voter preference form”</a:t>
            </a:r>
          </a:p>
          <a:p>
            <a:pPr eaLnBrk="1" hangingPunct="1">
              <a:spcAft>
                <a:spcPts val="1200"/>
              </a:spcAft>
            </a:pPr>
            <a:r>
              <a:rPr lang="en-US" sz="2900" dirty="0" smtClean="0"/>
              <a:t>Help the applicant register, if asked  </a:t>
            </a:r>
          </a:p>
          <a:p>
            <a:pPr eaLnBrk="1" hangingPunct="1">
              <a:spcAft>
                <a:spcPts val="1200"/>
              </a:spcAft>
            </a:pPr>
            <a:r>
              <a:rPr lang="en-US" sz="2900" dirty="0" smtClean="0"/>
              <a:t>Forward voter registration forms daily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ja-JP" sz="2900" dirty="0" smtClean="0">
                <a:ea typeface="MS PGothic" pitchFamily="34" charset="-128"/>
              </a:rPr>
              <a:t>Keep preference forms for 2 years</a:t>
            </a: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3307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SB 35?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34400" cy="4114800"/>
          </a:xfrm>
        </p:spPr>
        <p:txBody>
          <a:bodyPr/>
          <a:lstStyle/>
          <a:p>
            <a:r>
              <a:rPr lang="en-US" sz="2800" dirty="0" smtClean="0"/>
              <a:t>In 2012, the Legislature passed SB 35 (Padilla), which went into effect January 1, 2013.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Bill Text: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http://leginfo.legislature.ca.gov/faces/billNavClient.xhtml?bill_id=201120120SB35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CC/ROV: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http://www.sos.ca.gov/elections/ccrov/pdf/2014/may/14134jb.pdf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/>
              <a:t>SB 35:</a:t>
            </a:r>
          </a:p>
          <a:p>
            <a:pPr lvl="1"/>
            <a:r>
              <a:rPr lang="en-US" dirty="0" smtClean="0"/>
              <a:t>Modernizes the NVRA</a:t>
            </a:r>
          </a:p>
          <a:p>
            <a:pPr lvl="1"/>
            <a:r>
              <a:rPr lang="en-US" dirty="0" smtClean="0"/>
              <a:t>Codifies existing county best practices</a:t>
            </a:r>
          </a:p>
          <a:p>
            <a:pPr lvl="1"/>
            <a:r>
              <a:rPr lang="en-US" dirty="0" smtClean="0"/>
              <a:t>Clarifies roles between SOS, counties, and NVRA agencies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3F06-0BB5-4107-9BB8-B3A09AC648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4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1051F-91BD-4D15-92BC-1761E11FBA5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700" b="1" dirty="0" smtClean="0"/>
              <a:t/>
            </a:r>
            <a:br>
              <a:rPr lang="en-US" sz="37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9"/>
            <a:ext cx="7772400" cy="4469351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SOS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Coordinate with ROVs and NVRA Agencies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Create Training Materials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Monitor and Assist with Implementation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Publish NVRA voter registration reports monthly, biannually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0" y="2286274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20000"/>
              </a:spcAft>
              <a:buSzPct val="80000"/>
              <a:buFontTx/>
              <a:buChar char="•"/>
            </a:pPr>
            <a:endParaRPr lang="en-US" sz="3000" dirty="0" smtClean="0">
              <a:solidFill>
                <a:srgbClr val="000000"/>
              </a:solidFill>
              <a:latin typeface="Univers 75 Black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03340" y="366955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515F7B"/>
                </a:solidFill>
                <a:cs typeface="Tahoma" pitchFamily="34" charset="0"/>
              </a:rPr>
              <a:t>What</a:t>
            </a:r>
            <a:r>
              <a:rPr lang="en-US" sz="3200" dirty="0" smtClean="0">
                <a:solidFill>
                  <a:srgbClr val="515F7B"/>
                </a:solidFill>
                <a:cs typeface="Tahoma" pitchFamily="34" charset="0"/>
              </a:rPr>
              <a:t> Does California Law Require of the SOS?</a:t>
            </a:r>
          </a:p>
        </p:txBody>
      </p:sp>
    </p:spTree>
    <p:extLst>
      <p:ext uri="{BB962C8B-B14F-4D97-AF65-F5344CB8AC3E}">
        <p14:creationId xmlns:p14="http://schemas.microsoft.com/office/powerpoint/2010/main" xmlns="" val="307700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2185</Words>
  <Application>Microsoft Office PowerPoint</Application>
  <PresentationFormat>On-screen Show (4:3)</PresentationFormat>
  <Paragraphs>456</Paragraphs>
  <Slides>53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Urban</vt:lpstr>
      <vt:lpstr>Blends</vt:lpstr>
      <vt:lpstr>3_Blends</vt:lpstr>
      <vt:lpstr>4_Blends</vt:lpstr>
      <vt:lpstr>6_Blends</vt:lpstr>
      <vt:lpstr>7_Blends</vt:lpstr>
      <vt:lpstr>5_Blends</vt:lpstr>
      <vt:lpstr>10_Blends</vt:lpstr>
      <vt:lpstr>Office Theme</vt:lpstr>
      <vt:lpstr>1_Office Theme</vt:lpstr>
      <vt:lpstr>National Voter Registration Act (NVRA) &amp; SB 35  Training</vt:lpstr>
      <vt:lpstr>Neal Kelley  Registrar of Voters,  Orange County President, CACEO </vt:lpstr>
      <vt:lpstr>Slide 3</vt:lpstr>
      <vt:lpstr>When &amp; Why Did Congress Pass the NVRA? </vt:lpstr>
      <vt:lpstr>Who Must Offer Voter Registration? </vt:lpstr>
      <vt:lpstr>Slide 6</vt:lpstr>
      <vt:lpstr>How Do Agencies Offer Voter Registration?  </vt:lpstr>
      <vt:lpstr>What is SB 35?</vt:lpstr>
      <vt:lpstr>  </vt:lpstr>
      <vt:lpstr>    What Does California Law Require of ROVs?</vt:lpstr>
      <vt:lpstr>What Does California Law Require of NVRA Agencies?</vt:lpstr>
      <vt:lpstr>Who Tracks Online NVRA Voter Registrations?  </vt:lpstr>
      <vt:lpstr>SOS NVRA Website Resources</vt:lpstr>
      <vt:lpstr>California Secretary of State</vt:lpstr>
      <vt:lpstr>National Voter Registration Act</vt:lpstr>
      <vt:lpstr>The ACLU &amp; the NVRA</vt:lpstr>
      <vt:lpstr>California NVRA Performance</vt:lpstr>
      <vt:lpstr>ACLU Partner Counties Over Time</vt:lpstr>
      <vt:lpstr>Voter Registration Rate  at NVRA Agencies</vt:lpstr>
      <vt:lpstr>The NVRA’s Potential in California</vt:lpstr>
      <vt:lpstr>Slide 21</vt:lpstr>
      <vt:lpstr>Slide 22</vt:lpstr>
      <vt:lpstr>What Elections Offices Must Do (SB35)</vt:lpstr>
      <vt:lpstr>Tracking By Site Is Not Happening</vt:lpstr>
      <vt:lpstr>How to Ensure Tracking by Site</vt:lpstr>
      <vt:lpstr>Get Tracking Help from Colleagues</vt:lpstr>
      <vt:lpstr>How Can We Do Better?</vt:lpstr>
      <vt:lpstr>We Know You Get Questions</vt:lpstr>
      <vt:lpstr>Slide 29</vt:lpstr>
      <vt:lpstr>NVRA Agencies – Public Assistance</vt:lpstr>
      <vt:lpstr>NVRA Agencies – Public Assistance</vt:lpstr>
      <vt:lpstr>NVRA Agencies – Public Assistance</vt:lpstr>
      <vt:lpstr>NVRA Agencies – Disability Offices</vt:lpstr>
      <vt:lpstr>NVRA Agencies – Disability Offices</vt:lpstr>
      <vt:lpstr>NVRA Agencies – Disability Offices</vt:lpstr>
      <vt:lpstr>Contact Us</vt:lpstr>
      <vt:lpstr>Rights of People with Disabilities to Register and Vote</vt:lpstr>
      <vt:lpstr>Registrants with Disabilities</vt:lpstr>
      <vt:lpstr>Registrants with Disabilities</vt:lpstr>
      <vt:lpstr>Registrants with Disabilities</vt:lpstr>
      <vt:lpstr>Registrants with Disabilities</vt:lpstr>
      <vt:lpstr>Registrants with Disabilities</vt:lpstr>
      <vt:lpstr>Registrants with Disabilities</vt:lpstr>
      <vt:lpstr>Registrants with Disabilities (California Elections Code Sec. 2208)</vt:lpstr>
      <vt:lpstr>Registrants with Disabilities</vt:lpstr>
      <vt:lpstr>Barriers for Voters w/Disabilities</vt:lpstr>
      <vt:lpstr>Barriers for Voters w/Disabilities</vt:lpstr>
      <vt:lpstr>Barriers for Voters w/Disabilities</vt:lpstr>
      <vt:lpstr>Disability Etiquette</vt:lpstr>
      <vt:lpstr>Disability Etiquette</vt:lpstr>
      <vt:lpstr>Disability Etiquette</vt:lpstr>
      <vt:lpstr>Disability Etiquette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CACEO Webinar</dc:title>
  <dc:creator>ALe</dc:creator>
  <cp:lastModifiedBy>clk001</cp:lastModifiedBy>
  <cp:revision>40</cp:revision>
  <dcterms:created xsi:type="dcterms:W3CDTF">2014-07-31T17:49:51Z</dcterms:created>
  <dcterms:modified xsi:type="dcterms:W3CDTF">2014-08-07T23:44:39Z</dcterms:modified>
</cp:coreProperties>
</file>