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324" r:id="rId6"/>
    <p:sldId id="260" r:id="rId7"/>
    <p:sldId id="261" r:id="rId8"/>
    <p:sldId id="296" r:id="rId9"/>
    <p:sldId id="262" r:id="rId10"/>
    <p:sldId id="263" r:id="rId11"/>
    <p:sldId id="297" r:id="rId12"/>
    <p:sldId id="323" r:id="rId13"/>
    <p:sldId id="265" r:id="rId14"/>
    <p:sldId id="266" r:id="rId15"/>
    <p:sldId id="267" r:id="rId16"/>
    <p:sldId id="268" r:id="rId17"/>
    <p:sldId id="269" r:id="rId18"/>
    <p:sldId id="270" r:id="rId19"/>
    <p:sldId id="302" r:id="rId20"/>
    <p:sldId id="303" r:id="rId21"/>
    <p:sldId id="272" r:id="rId22"/>
    <p:sldId id="273" r:id="rId23"/>
    <p:sldId id="304" r:id="rId24"/>
    <p:sldId id="274" r:id="rId25"/>
    <p:sldId id="276" r:id="rId26"/>
    <p:sldId id="277" r:id="rId27"/>
    <p:sldId id="278" r:id="rId28"/>
    <p:sldId id="279" r:id="rId29"/>
    <p:sldId id="280" r:id="rId30"/>
    <p:sldId id="295" r:id="rId31"/>
    <p:sldId id="288" r:id="rId32"/>
    <p:sldId id="289" r:id="rId33"/>
    <p:sldId id="301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9" autoAdjust="0"/>
    <p:restoredTop sz="94660"/>
  </p:normalViewPr>
  <p:slideViewPr>
    <p:cSldViewPr>
      <p:cViewPr varScale="1">
        <p:scale>
          <a:sx n="85" d="100"/>
          <a:sy n="85" d="100"/>
        </p:scale>
        <p:origin x="137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914EAC4-8925-4F2F-9BB7-1C79547237B1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0F1B3E5-873D-4953-A82E-C589716C3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EAC4-8925-4F2F-9BB7-1C79547237B1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B3E5-873D-4953-A82E-C589716C3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EAC4-8925-4F2F-9BB7-1C79547237B1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B3E5-873D-4953-A82E-C589716C3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914EAC4-8925-4F2F-9BB7-1C79547237B1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B3E5-873D-4953-A82E-C589716C3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914EAC4-8925-4F2F-9BB7-1C79547237B1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0F1B3E5-873D-4953-A82E-C589716C35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914EAC4-8925-4F2F-9BB7-1C79547237B1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0F1B3E5-873D-4953-A82E-C589716C3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914EAC4-8925-4F2F-9BB7-1C79547237B1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0F1B3E5-873D-4953-A82E-C589716C3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EAC4-8925-4F2F-9BB7-1C79547237B1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B3E5-873D-4953-A82E-C589716C3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914EAC4-8925-4F2F-9BB7-1C79547237B1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0F1B3E5-873D-4953-A82E-C589716C3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914EAC4-8925-4F2F-9BB7-1C79547237B1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0F1B3E5-873D-4953-A82E-C589716C3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914EAC4-8925-4F2F-9BB7-1C79547237B1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0F1B3E5-873D-4953-A82E-C589716C3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914EAC4-8925-4F2F-9BB7-1C79547237B1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0F1B3E5-873D-4953-A82E-C589716C3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Assembly Measures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 840</a:t>
            </a:r>
            <a:br>
              <a:rPr lang="en-US" dirty="0" smtClean="0"/>
            </a:br>
            <a:r>
              <a:rPr lang="en-US" dirty="0" smtClean="0"/>
              <a:t>Author: Quirk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Unsigned Ballot Statements </a:t>
            </a:r>
          </a:p>
          <a:p>
            <a:pPr>
              <a:buNone/>
            </a:pPr>
            <a:r>
              <a:rPr lang="en-US" dirty="0" smtClean="0"/>
              <a:t>1% Manual Tally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Amends EC 3019 and 15360</a:t>
            </a:r>
          </a:p>
          <a:p>
            <a:r>
              <a:rPr lang="en-US" dirty="0" smtClean="0"/>
              <a:t>Changes wording on the unsigned ballot statement.</a:t>
            </a:r>
          </a:p>
          <a:p>
            <a:r>
              <a:rPr lang="en-US" dirty="0" smtClean="0"/>
              <a:t>Unsigned ballot statements may be returned via email.</a:t>
            </a:r>
          </a:p>
          <a:p>
            <a:r>
              <a:rPr lang="en-US" dirty="0" smtClean="0"/>
              <a:t>Email address </a:t>
            </a:r>
          </a:p>
          <a:p>
            <a:r>
              <a:rPr lang="en-US" dirty="0" smtClean="0"/>
              <a:t>Defines minimum amount of ballots that are included in the 1% manual tally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 918</a:t>
            </a:r>
            <a:br>
              <a:rPr lang="en-US" dirty="0" smtClean="0"/>
            </a:br>
            <a:r>
              <a:rPr lang="en-US" dirty="0" smtClean="0"/>
              <a:t>Author: </a:t>
            </a:r>
            <a:r>
              <a:rPr lang="en-US" dirty="0" err="1" smtClean="0"/>
              <a:t>Bonta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Amends EC 4000.5, 4001.5, 4005, 12303, 14200, 14201, 14282</a:t>
            </a:r>
          </a:p>
          <a:p>
            <a:r>
              <a:rPr lang="en-US" dirty="0" smtClean="0"/>
              <a:t>Adds EC 4005.6 &amp; 13400</a:t>
            </a:r>
          </a:p>
          <a:p>
            <a:r>
              <a:rPr lang="en-US" dirty="0" smtClean="0"/>
              <a:t>California Voting for All Act</a:t>
            </a:r>
          </a:p>
          <a:p>
            <a:r>
              <a:rPr lang="en-US" dirty="0" smtClean="0"/>
              <a:t>Facsimile ballots and postings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VBM ballot packets</a:t>
            </a:r>
          </a:p>
          <a:p>
            <a:pPr lvl="1"/>
            <a:r>
              <a:rPr lang="en-US" dirty="0" smtClean="0"/>
              <a:t>VCA/all MB elections</a:t>
            </a:r>
          </a:p>
          <a:p>
            <a:pPr lvl="2"/>
            <a:r>
              <a:rPr lang="en-US" dirty="0" smtClean="0"/>
              <a:t>Send facsimile ballot if voter has language preference</a:t>
            </a:r>
          </a:p>
          <a:p>
            <a:pPr lvl="1"/>
            <a:r>
              <a:rPr lang="en-US" dirty="0" smtClean="0"/>
              <a:t>Everyone else</a:t>
            </a:r>
          </a:p>
          <a:p>
            <a:pPr lvl="2"/>
            <a:r>
              <a:rPr lang="en-US" dirty="0" smtClean="0"/>
              <a:t>Send facsimile ballot if voter requests</a:t>
            </a:r>
          </a:p>
          <a:p>
            <a:pPr lvl="2"/>
            <a:r>
              <a:rPr lang="en-US" dirty="0" smtClean="0"/>
              <a:t>Request must occur by E-10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uiExpand="1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 918</a:t>
            </a:r>
            <a:br>
              <a:rPr lang="en-US" dirty="0" smtClean="0"/>
            </a:br>
            <a:r>
              <a:rPr lang="en-US" dirty="0" smtClean="0"/>
              <a:t>Author: </a:t>
            </a:r>
            <a:r>
              <a:rPr lang="en-US" dirty="0" err="1" smtClean="0"/>
              <a:t>Bonta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Polling Places</a:t>
            </a:r>
          </a:p>
          <a:p>
            <a:pPr lvl="1"/>
            <a:r>
              <a:rPr lang="en-US" dirty="0" smtClean="0"/>
              <a:t>Provide at least two copies of facsimile ballot</a:t>
            </a:r>
          </a:p>
          <a:p>
            <a:pPr lvl="1"/>
            <a:r>
              <a:rPr lang="en-US" dirty="0" smtClean="0"/>
              <a:t>&gt;20% provide at least 4 copies</a:t>
            </a:r>
          </a:p>
          <a:p>
            <a:pPr lvl="1"/>
            <a:r>
              <a:rPr lang="en-US" dirty="0" smtClean="0"/>
              <a:t>Train precinct board</a:t>
            </a:r>
          </a:p>
          <a:p>
            <a:pPr lvl="1"/>
            <a:r>
              <a:rPr lang="en-US" dirty="0" smtClean="0"/>
              <a:t>Sign saying what facsimile ballots available</a:t>
            </a:r>
          </a:p>
          <a:p>
            <a:pPr lvl="1"/>
            <a:r>
              <a:rPr lang="en-US" dirty="0" smtClean="0"/>
              <a:t>Sign indicating “languages spoken here”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7638"/>
            <a:ext cx="4038600" cy="521176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Website</a:t>
            </a:r>
          </a:p>
          <a:p>
            <a:pPr lvl="1"/>
            <a:r>
              <a:rPr lang="en-US" dirty="0" smtClean="0"/>
              <a:t>List of polling places where facsimile ballots are and in what languages by E-14</a:t>
            </a:r>
          </a:p>
          <a:p>
            <a:pPr lvl="1"/>
            <a:r>
              <a:rPr lang="en-US" dirty="0" smtClean="0"/>
              <a:t>Assistance in marking ballot</a:t>
            </a:r>
          </a:p>
          <a:p>
            <a:r>
              <a:rPr lang="en-US" dirty="0" smtClean="0"/>
              <a:t>County VIG</a:t>
            </a:r>
          </a:p>
          <a:p>
            <a:pPr lvl="1"/>
            <a:r>
              <a:rPr lang="en-US" dirty="0" smtClean="0"/>
              <a:t>Assistance in marking ballot</a:t>
            </a:r>
          </a:p>
          <a:p>
            <a:pPr lvl="1"/>
            <a:r>
              <a:rPr lang="en-US" dirty="0" smtClean="0"/>
              <a:t>Language assistance available</a:t>
            </a:r>
          </a:p>
          <a:p>
            <a:pPr lvl="1"/>
            <a:r>
              <a:rPr lang="en-US" dirty="0" smtClean="0"/>
              <a:t>VBM requests</a:t>
            </a:r>
          </a:p>
        </p:txBody>
      </p:sp>
    </p:spTree>
    <p:extLst>
      <p:ext uri="{BB962C8B-B14F-4D97-AF65-F5344CB8AC3E}">
        <p14:creationId xmlns:p14="http://schemas.microsoft.com/office/powerpoint/2010/main" val="251321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uiExpand="1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 1044</a:t>
            </a:r>
            <a:br>
              <a:rPr lang="en-US" dirty="0" smtClean="0"/>
            </a:br>
            <a:r>
              <a:rPr lang="en-US" dirty="0" smtClean="0"/>
              <a:t>Author: Quirk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State VIG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Amends EC 3023</a:t>
            </a:r>
          </a:p>
          <a:p>
            <a:r>
              <a:rPr lang="en-US" dirty="0" smtClean="0"/>
              <a:t>Requires SOS to print the “My Voter Status” website for voters to check status of VBM and provisional ballots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 1104</a:t>
            </a:r>
            <a:br>
              <a:rPr lang="en-US" dirty="0" smtClean="0"/>
            </a:br>
            <a:r>
              <a:rPr lang="en-US" dirty="0" smtClean="0"/>
              <a:t>Author: </a:t>
            </a:r>
            <a:r>
              <a:rPr lang="en-US" dirty="0" err="1" smtClean="0"/>
              <a:t>Chau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Amends EC 18320</a:t>
            </a:r>
          </a:p>
          <a:p>
            <a:r>
              <a:rPr lang="en-US" dirty="0" smtClean="0"/>
              <a:t>Modifies definitions of:</a:t>
            </a:r>
          </a:p>
          <a:p>
            <a:pPr lvl="1"/>
            <a:r>
              <a:rPr lang="en-US" dirty="0" smtClean="0"/>
              <a:t>Political </a:t>
            </a:r>
            <a:r>
              <a:rPr lang="en-US" dirty="0" err="1" smtClean="0"/>
              <a:t>cyberfraud</a:t>
            </a:r>
            <a:endParaRPr lang="en-US" dirty="0" smtClean="0"/>
          </a:p>
          <a:p>
            <a:pPr lvl="1"/>
            <a:r>
              <a:rPr lang="en-US" dirty="0" smtClean="0"/>
              <a:t>Political Web site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 California Political</a:t>
            </a:r>
          </a:p>
          <a:p>
            <a:pPr>
              <a:buNone/>
            </a:pPr>
            <a:r>
              <a:rPr lang="en-US" dirty="0" err="1" smtClean="0"/>
              <a:t>Cyberfraud</a:t>
            </a:r>
            <a:r>
              <a:rPr lang="en-US" dirty="0" smtClean="0"/>
              <a:t> Abatement</a:t>
            </a:r>
          </a:p>
          <a:p>
            <a:pPr>
              <a:buNone/>
            </a:pPr>
            <a:r>
              <a:rPr lang="en-US" dirty="0" smtClean="0"/>
              <a:t>Act.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 1154</a:t>
            </a:r>
            <a:br>
              <a:rPr lang="en-US" dirty="0" smtClean="0"/>
            </a:br>
            <a:r>
              <a:rPr lang="en-US" dirty="0" err="1" smtClean="0"/>
              <a:t>Nazarian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1% Manual Tally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Amends EC 15360</a:t>
            </a:r>
          </a:p>
          <a:p>
            <a:r>
              <a:rPr lang="en-US" dirty="0" smtClean="0"/>
              <a:t>Prohibits EO from conducting the random draw of precincts prior to the polls closing.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 1194</a:t>
            </a:r>
            <a:br>
              <a:rPr lang="en-US" dirty="0" smtClean="0"/>
            </a:br>
            <a:r>
              <a:rPr lang="en-US" dirty="0" smtClean="0"/>
              <a:t>Author: </a:t>
            </a:r>
            <a:r>
              <a:rPr lang="en-US" dirty="0" err="1" smtClean="0"/>
              <a:t>Dababneh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Amends EC 9401</a:t>
            </a:r>
          </a:p>
          <a:p>
            <a:r>
              <a:rPr lang="en-US" dirty="0" smtClean="0"/>
              <a:t>Requires the tax rate statement that is printed in the county VIG to:</a:t>
            </a:r>
          </a:p>
          <a:p>
            <a:pPr lvl="1"/>
            <a:r>
              <a:rPr lang="en-US" dirty="0" smtClean="0"/>
              <a:t>Provide an estimate of the annual tax rate</a:t>
            </a:r>
          </a:p>
          <a:p>
            <a:pPr lvl="1"/>
            <a:r>
              <a:rPr lang="en-US" dirty="0" smtClean="0"/>
              <a:t>Identify the final year to collect the tax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Local Bond Measures - Tax Rate Statement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 1367</a:t>
            </a:r>
            <a:br>
              <a:rPr lang="en-US" dirty="0" smtClean="0"/>
            </a:br>
            <a:r>
              <a:rPr lang="en-US" dirty="0" smtClean="0"/>
              <a:t>Author: Berman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Improper Signature Gathering Tactics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Amends EC 18660</a:t>
            </a:r>
          </a:p>
          <a:p>
            <a:r>
              <a:rPr lang="en-US" dirty="0" smtClean="0"/>
              <a:t>Extends the penal provisions to:</a:t>
            </a:r>
          </a:p>
          <a:p>
            <a:pPr lvl="1"/>
            <a:r>
              <a:rPr lang="en-US" dirty="0" smtClean="0"/>
              <a:t>Person</a:t>
            </a:r>
          </a:p>
          <a:p>
            <a:pPr lvl="1"/>
            <a:r>
              <a:rPr lang="en-US" dirty="0" smtClean="0"/>
              <a:t>Company</a:t>
            </a:r>
          </a:p>
          <a:p>
            <a:pPr lvl="1"/>
            <a:r>
              <a:rPr lang="en-US" dirty="0" smtClean="0"/>
              <a:t>Organization</a:t>
            </a:r>
          </a:p>
          <a:p>
            <a:pPr lvl="1"/>
            <a:r>
              <a:rPr lang="en-US" dirty="0" smtClean="0"/>
              <a:t>Supervisor/official/ organizer</a:t>
            </a:r>
          </a:p>
          <a:p>
            <a:r>
              <a:rPr lang="en-US" dirty="0" smtClean="0"/>
              <a:t>Directs</a:t>
            </a:r>
          </a:p>
          <a:p>
            <a:r>
              <a:rPr lang="en-US" dirty="0" smtClean="0"/>
              <a:t>Knows of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 1403</a:t>
            </a:r>
            <a:br>
              <a:rPr lang="en-US" dirty="0" smtClean="0"/>
            </a:br>
            <a:r>
              <a:rPr lang="en-US" dirty="0" smtClean="0"/>
              <a:t>Author: </a:t>
            </a:r>
            <a:r>
              <a:rPr lang="en-US" dirty="0" err="1" smtClean="0"/>
              <a:t>Obernolte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2/17/17</a:t>
            </a:r>
          </a:p>
          <a:p>
            <a:pPr lvl="1"/>
            <a:r>
              <a:rPr lang="en-US" dirty="0" smtClean="0"/>
              <a:t>Internet voting</a:t>
            </a:r>
          </a:p>
          <a:p>
            <a:pPr lvl="1"/>
            <a:r>
              <a:rPr lang="en-US" dirty="0" smtClean="0"/>
              <a:t>SOS procedures and regulations by 1/1/19</a:t>
            </a:r>
            <a:endParaRPr lang="en-US" dirty="0"/>
          </a:p>
          <a:p>
            <a:r>
              <a:rPr lang="en-US" dirty="0" smtClean="0"/>
              <a:t>3/29/17</a:t>
            </a:r>
          </a:p>
          <a:p>
            <a:pPr lvl="1"/>
            <a:r>
              <a:rPr lang="en-US" dirty="0" smtClean="0"/>
              <a:t>Email return of voted ballot + fax return</a:t>
            </a:r>
          </a:p>
          <a:p>
            <a:r>
              <a:rPr lang="en-US" dirty="0" smtClean="0"/>
              <a:t>4/18/17</a:t>
            </a:r>
          </a:p>
          <a:p>
            <a:pPr lvl="1"/>
            <a:r>
              <a:rPr lang="en-US" dirty="0" smtClean="0"/>
              <a:t>Email return of voted ballot + fax return + mail return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Military and Overseas</a:t>
            </a:r>
          </a:p>
          <a:p>
            <a:pPr>
              <a:buNone/>
            </a:pPr>
            <a:r>
              <a:rPr lang="en-US" dirty="0" smtClean="0"/>
              <a:t>Voters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 </a:t>
            </a:r>
            <a:r>
              <a:rPr lang="en-US" dirty="0"/>
              <a:t>1403</a:t>
            </a:r>
            <a:br>
              <a:rPr lang="en-US" dirty="0"/>
            </a:br>
            <a:r>
              <a:rPr lang="en-US" dirty="0"/>
              <a:t>Author: </a:t>
            </a:r>
            <a:r>
              <a:rPr lang="en-US" dirty="0" err="1"/>
              <a:t>Obernolte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en-US" dirty="0"/>
              <a:t>SOS adopt regulations about:</a:t>
            </a:r>
          </a:p>
          <a:p>
            <a:pPr lvl="2"/>
            <a:r>
              <a:rPr lang="en-US" dirty="0"/>
              <a:t>Unauthorized interception</a:t>
            </a:r>
          </a:p>
          <a:p>
            <a:pPr lvl="2"/>
            <a:r>
              <a:rPr lang="en-US" dirty="0"/>
              <a:t>EO’s ability to use, secure, audit &amp; verify</a:t>
            </a:r>
          </a:p>
          <a:p>
            <a:r>
              <a:rPr lang="en-US" dirty="0"/>
              <a:t>4/27/17</a:t>
            </a:r>
          </a:p>
          <a:p>
            <a:pPr lvl="1"/>
            <a:r>
              <a:rPr lang="en-US" dirty="0"/>
              <a:t>Return by “electronic means” + mail return</a:t>
            </a:r>
          </a:p>
          <a:p>
            <a:pPr lvl="1"/>
            <a:r>
              <a:rPr lang="en-US" dirty="0"/>
              <a:t>Fax ≠ electronic means</a:t>
            </a:r>
          </a:p>
          <a:p>
            <a:pPr lvl="1"/>
            <a:r>
              <a:rPr lang="en-US" dirty="0"/>
              <a:t>Regulations also to include:</a:t>
            </a:r>
          </a:p>
          <a:p>
            <a:pPr lvl="2"/>
            <a:r>
              <a:rPr lang="en-US" dirty="0"/>
              <a:t>Submission of ballots by “electronic means” including fax.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5/26/2017</a:t>
            </a:r>
          </a:p>
          <a:p>
            <a:pPr lvl="1"/>
            <a:r>
              <a:rPr lang="en-US" dirty="0" smtClean="0"/>
              <a:t>SOS to provide report on the return of the voted ballot by electronic means by 1/1/2019</a:t>
            </a:r>
          </a:p>
          <a:p>
            <a:r>
              <a:rPr lang="en-US" dirty="0" smtClean="0"/>
              <a:t>6/21/2017</a:t>
            </a:r>
          </a:p>
          <a:p>
            <a:pPr lvl="1"/>
            <a:r>
              <a:rPr lang="en-US" dirty="0" smtClean="0"/>
              <a:t>E+3 fax return of voted ballot</a:t>
            </a:r>
          </a:p>
          <a:p>
            <a:pPr lvl="1"/>
            <a:r>
              <a:rPr lang="en-US" dirty="0" smtClean="0"/>
              <a:t>Oppose position</a:t>
            </a:r>
          </a:p>
          <a:p>
            <a:r>
              <a:rPr lang="en-US" dirty="0" smtClean="0"/>
              <a:t>7/5/2017</a:t>
            </a:r>
          </a:p>
          <a:p>
            <a:pPr lvl="1"/>
            <a:r>
              <a:rPr lang="en-US" dirty="0" smtClean="0"/>
              <a:t>VR after E-15 if active duty military voter moves</a:t>
            </a:r>
          </a:p>
        </p:txBody>
      </p:sp>
    </p:spTree>
    <p:extLst>
      <p:ext uri="{BB962C8B-B14F-4D97-AF65-F5344CB8AC3E}">
        <p14:creationId xmlns:p14="http://schemas.microsoft.com/office/powerpoint/2010/main" val="45429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 4</a:t>
            </a:r>
            <a:br>
              <a:rPr lang="en-US" dirty="0" smtClean="0"/>
            </a:br>
            <a:r>
              <a:rPr lang="en-US" dirty="0" smtClean="0"/>
              <a:t>Author: Waldron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Voter Notifications</a:t>
            </a:r>
          </a:p>
          <a:p>
            <a:pPr>
              <a:buNone/>
            </a:pPr>
            <a:r>
              <a:rPr lang="en-US" dirty="0" smtClean="0"/>
              <a:t>Adds EC 2155.4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smtClean="0"/>
              <a:t> Permits </a:t>
            </a:r>
            <a:r>
              <a:rPr lang="en-US" dirty="0" smtClean="0"/>
              <a:t>EO to notify a voter via text message or email that EO has received the voter’s VRC or updated information and that written notification will be sent.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 </a:t>
            </a:r>
            <a:r>
              <a:rPr lang="en-US" dirty="0"/>
              <a:t>1403</a:t>
            </a:r>
            <a:br>
              <a:rPr lang="en-US" dirty="0"/>
            </a:br>
            <a:r>
              <a:rPr lang="en-US" dirty="0"/>
              <a:t>Author: </a:t>
            </a:r>
            <a:r>
              <a:rPr lang="en-US" dirty="0" err="1"/>
              <a:t>Obernolte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7/6/2017</a:t>
            </a:r>
          </a:p>
          <a:p>
            <a:pPr lvl="1"/>
            <a:r>
              <a:rPr lang="en-US" dirty="0" smtClean="0"/>
              <a:t>Removed E+3 fax provision</a:t>
            </a:r>
          </a:p>
          <a:p>
            <a:pPr lvl="1"/>
            <a:r>
              <a:rPr lang="en-US" dirty="0" smtClean="0"/>
              <a:t>Support position</a:t>
            </a:r>
          </a:p>
          <a:p>
            <a:r>
              <a:rPr lang="en-US" dirty="0" smtClean="0"/>
              <a:t>9/1/2017</a:t>
            </a:r>
          </a:p>
          <a:p>
            <a:pPr lvl="1"/>
            <a:r>
              <a:rPr lang="en-US" dirty="0" smtClean="0"/>
              <a:t>Removed feasibility study requirement</a:t>
            </a:r>
          </a:p>
          <a:p>
            <a:r>
              <a:rPr lang="en-US" dirty="0" smtClean="0"/>
              <a:t>9/7/2017</a:t>
            </a:r>
          </a:p>
          <a:p>
            <a:pPr lvl="1"/>
            <a:r>
              <a:rPr lang="en-US" dirty="0" smtClean="0"/>
              <a:t>Conjoined with SB 286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Final result….</a:t>
            </a:r>
          </a:p>
          <a:p>
            <a:r>
              <a:rPr lang="en-US" dirty="0" smtClean="0"/>
              <a:t>Amends EC 3108</a:t>
            </a:r>
          </a:p>
          <a:p>
            <a:pPr lvl="1"/>
            <a:r>
              <a:rPr lang="en-US" dirty="0" smtClean="0"/>
              <a:t>Allows military or overseas voter who moved under official active duty orders to register after E-15.</a:t>
            </a:r>
          </a:p>
          <a:p>
            <a:pPr lvl="1"/>
            <a:r>
              <a:rPr lang="en-US" dirty="0" smtClean="0"/>
              <a:t>Must provide proof.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330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 1729</a:t>
            </a:r>
            <a:br>
              <a:rPr lang="en-US" dirty="0" smtClean="0"/>
            </a:br>
            <a:r>
              <a:rPr lang="en-US" dirty="0" smtClean="0"/>
              <a:t>Author: E&amp;R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Amends EC 17200 and GC 6253.5</a:t>
            </a:r>
          </a:p>
          <a:p>
            <a:r>
              <a:rPr lang="en-US" dirty="0" smtClean="0"/>
              <a:t>1 year retention </a:t>
            </a:r>
          </a:p>
          <a:p>
            <a:r>
              <a:rPr lang="en-US" dirty="0" smtClean="0"/>
              <a:t>Counties have to talk to each other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Petition Retention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 1730</a:t>
            </a:r>
            <a:br>
              <a:rPr lang="en-US" dirty="0" smtClean="0"/>
            </a:br>
            <a:r>
              <a:rPr lang="en-US" dirty="0" smtClean="0"/>
              <a:t>Author: E&amp;R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Elections Omnibus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Amends EC 2153, 11020, 12262</a:t>
            </a:r>
          </a:p>
          <a:p>
            <a:r>
              <a:rPr lang="en-US" dirty="0" smtClean="0"/>
              <a:t>Allows EO to use various methods to contact voter for an incomplete VRC</a:t>
            </a:r>
          </a:p>
          <a:p>
            <a:r>
              <a:rPr lang="en-US" dirty="0" smtClean="0"/>
              <a:t>NOI must have complete address (city, state, zip)</a:t>
            </a:r>
          </a:p>
          <a:p>
            <a:r>
              <a:rPr lang="en-US" dirty="0" smtClean="0"/>
              <a:t>Boundary changes must happen by E+125 to be in effect for that election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SB 205</a:t>
            </a:r>
            <a:br>
              <a:rPr lang="en-US" dirty="0" smtClean="0"/>
            </a:br>
            <a:r>
              <a:rPr lang="en-US" dirty="0" smtClean="0"/>
              <a:t>Author:  Hertzberg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Amends GC 1360</a:t>
            </a:r>
          </a:p>
          <a:p>
            <a:r>
              <a:rPr lang="en-US" dirty="0" smtClean="0"/>
              <a:t>Requires an officer to take the oath of office following any election or appointment and before performing any duties of his or her office.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Local Government Omnibus Bill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661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SB 235</a:t>
            </a:r>
            <a:br>
              <a:rPr lang="en-US" dirty="0" smtClean="0"/>
            </a:br>
            <a:r>
              <a:rPr lang="en-US" dirty="0" smtClean="0"/>
              <a:t>Author: Allen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Ballot designations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Amends EC 13107</a:t>
            </a:r>
          </a:p>
          <a:p>
            <a:r>
              <a:rPr lang="en-US" dirty="0" smtClean="0"/>
              <a:t>Places additional requirements for ballot designations for candidates running for a judicial office.</a:t>
            </a:r>
          </a:p>
          <a:p>
            <a:r>
              <a:rPr lang="en-US" dirty="0" smtClean="0"/>
              <a:t>Applies to all elections occurring after 1/1/18.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SB 511 </a:t>
            </a:r>
            <a:br>
              <a:rPr lang="en-US" dirty="0" smtClean="0"/>
            </a:br>
            <a:r>
              <a:rPr lang="en-US" dirty="0" smtClean="0"/>
              <a:t>Author: Stern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Amends EC 10</a:t>
            </a:r>
          </a:p>
          <a:p>
            <a:r>
              <a:rPr lang="en-US" dirty="0" smtClean="0"/>
              <a:t>Specifies duties:</a:t>
            </a:r>
          </a:p>
          <a:p>
            <a:pPr lvl="1"/>
            <a:r>
              <a:rPr lang="en-US" dirty="0" smtClean="0"/>
              <a:t>Promote voter registration</a:t>
            </a:r>
          </a:p>
          <a:p>
            <a:pPr lvl="1"/>
            <a:r>
              <a:rPr lang="en-US" dirty="0" smtClean="0"/>
              <a:t>Encourage voting</a:t>
            </a:r>
          </a:p>
          <a:p>
            <a:pPr lvl="1"/>
            <a:r>
              <a:rPr lang="en-US" dirty="0" smtClean="0"/>
              <a:t>Promote pre-registration</a:t>
            </a:r>
          </a:p>
          <a:p>
            <a:pPr lvl="1"/>
            <a:r>
              <a:rPr lang="en-US" dirty="0" smtClean="0"/>
              <a:t>Promote civics</a:t>
            </a:r>
          </a:p>
          <a:p>
            <a:pPr lvl="2"/>
            <a:r>
              <a:rPr lang="en-US" dirty="0" smtClean="0"/>
              <a:t>Students</a:t>
            </a:r>
          </a:p>
          <a:p>
            <a:pPr lvl="2"/>
            <a:r>
              <a:rPr lang="en-US" dirty="0" smtClean="0"/>
              <a:t>New citizens</a:t>
            </a:r>
          </a:p>
          <a:p>
            <a:pPr lvl="1"/>
            <a:r>
              <a:rPr lang="en-US" dirty="0" smtClean="0"/>
              <a:t>Prioritize areas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Secretary of State Duties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SB 568</a:t>
            </a:r>
            <a:br>
              <a:rPr lang="en-US" dirty="0" smtClean="0"/>
            </a:br>
            <a:r>
              <a:rPr lang="en-US" dirty="0" smtClean="0"/>
              <a:t>Author: Lara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Primary Elections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Amends, repeals and adds EC 316, 340, 1000, 1001, 1201, 1202</a:t>
            </a:r>
          </a:p>
          <a:p>
            <a:r>
              <a:rPr lang="en-US" dirty="0" smtClean="0"/>
              <a:t>Changes the Primary to March starting in 2020</a:t>
            </a:r>
          </a:p>
          <a:p>
            <a:r>
              <a:rPr lang="en-US" dirty="0" smtClean="0"/>
              <a:t>Similar legislation to AB 84 (Mullin)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SB 665</a:t>
            </a:r>
            <a:br>
              <a:rPr lang="en-US" dirty="0" smtClean="0"/>
            </a:br>
            <a:r>
              <a:rPr lang="en-US" dirty="0" smtClean="0"/>
              <a:t>Author: </a:t>
            </a:r>
            <a:r>
              <a:rPr lang="en-US" dirty="0" err="1" smtClean="0"/>
              <a:t>Moorlach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Amends EC 9067, 9166, 9503</a:t>
            </a:r>
          </a:p>
          <a:p>
            <a:r>
              <a:rPr lang="en-US" dirty="0" smtClean="0"/>
              <a:t>Requires supplemental information from organizations &amp; associations to prove who they are</a:t>
            </a:r>
          </a:p>
          <a:p>
            <a:r>
              <a:rPr lang="en-US" dirty="0" smtClean="0"/>
              <a:t>EO can’t use that information to base their selection 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Ballot Measure Arguments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Political Reform Bills</a:t>
            </a:r>
            <a:endParaRPr lang="en-US" dirty="0"/>
          </a:p>
        </p:txBody>
      </p:sp>
      <p:pic>
        <p:nvPicPr>
          <p:cNvPr id="1026" name="Picture 2" descr="C:\Program Files\Microsoft Office\MEDIA\CAGCAT10\j0222015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743200"/>
            <a:ext cx="1780337" cy="17867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PRA Bills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AB 187, Gloria (Ch. 183)</a:t>
            </a:r>
          </a:p>
          <a:p>
            <a:pPr lvl="1"/>
            <a:r>
              <a:rPr lang="en-US" dirty="0" smtClean="0"/>
              <a:t>Local ballot measure contribution &amp; expenditure reporting</a:t>
            </a:r>
          </a:p>
          <a:p>
            <a:r>
              <a:rPr lang="en-US" dirty="0" smtClean="0"/>
              <a:t>AB 249, Mullin</a:t>
            </a:r>
            <a:r>
              <a:rPr lang="en-US" dirty="0"/>
              <a:t> </a:t>
            </a:r>
            <a:r>
              <a:rPr lang="en-US" dirty="0" smtClean="0"/>
              <a:t>(Ch. 546)</a:t>
            </a:r>
          </a:p>
          <a:p>
            <a:pPr lvl="1"/>
            <a:r>
              <a:rPr lang="en-US" dirty="0" smtClean="0"/>
              <a:t>Campaign disclosures</a:t>
            </a:r>
          </a:p>
          <a:p>
            <a:r>
              <a:rPr lang="en-US" dirty="0" smtClean="0"/>
              <a:t>AB 551, Levine (Ch. 196)</a:t>
            </a:r>
          </a:p>
          <a:p>
            <a:pPr lvl="1"/>
            <a:r>
              <a:rPr lang="en-US" dirty="0" smtClean="0"/>
              <a:t>Post employment – independent contractors</a:t>
            </a:r>
          </a:p>
          <a:p>
            <a:r>
              <a:rPr lang="en-US" dirty="0" smtClean="0"/>
              <a:t>AB 867, Cooley (Ch. 749)</a:t>
            </a:r>
          </a:p>
          <a:p>
            <a:pPr lvl="1"/>
            <a:r>
              <a:rPr lang="en-US" dirty="0" smtClean="0"/>
              <a:t>Contributions definition</a:t>
            </a:r>
          </a:p>
          <a:p>
            <a:r>
              <a:rPr lang="en-US" dirty="0" smtClean="0"/>
              <a:t>AB 895, Quirk (Ch. 111)</a:t>
            </a:r>
          </a:p>
          <a:p>
            <a:pPr lvl="1"/>
            <a:r>
              <a:rPr lang="en-US" dirty="0" smtClean="0"/>
              <a:t>Online campaign statement filing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AB 1620, </a:t>
            </a:r>
            <a:r>
              <a:rPr lang="en-US" dirty="0" err="1" smtClean="0"/>
              <a:t>Dababneh</a:t>
            </a:r>
            <a:r>
              <a:rPr lang="en-US" dirty="0" smtClean="0"/>
              <a:t> (Ch. 800)</a:t>
            </a:r>
          </a:p>
          <a:p>
            <a:pPr lvl="1"/>
            <a:r>
              <a:rPr lang="en-US" dirty="0" smtClean="0"/>
              <a:t>Post government employment – Member of Legislature</a:t>
            </a:r>
          </a:p>
          <a:p>
            <a:r>
              <a:rPr lang="en-US" dirty="0" smtClean="0"/>
              <a:t>SB 45, Mendoza (Ch. 827)</a:t>
            </a:r>
          </a:p>
          <a:p>
            <a:pPr lvl="1"/>
            <a:r>
              <a:rPr lang="en-US" dirty="0" smtClean="0"/>
              <a:t>Mass mailings</a:t>
            </a:r>
          </a:p>
          <a:p>
            <a:r>
              <a:rPr lang="en-US" dirty="0" smtClean="0"/>
              <a:t>SB 226, Hertzberg (Ch. 855)</a:t>
            </a:r>
          </a:p>
          <a:p>
            <a:pPr lvl="1"/>
            <a:r>
              <a:rPr lang="en-US" dirty="0" smtClean="0"/>
              <a:t>Slate mailers</a:t>
            </a:r>
          </a:p>
          <a:p>
            <a:r>
              <a:rPr lang="en-US" dirty="0" smtClean="0"/>
              <a:t>SB 267, Pan (Ch. 622)</a:t>
            </a:r>
          </a:p>
          <a:p>
            <a:pPr lvl="1"/>
            <a:r>
              <a:rPr lang="en-US" dirty="0" smtClean="0"/>
              <a:t>City of Sacramento</a:t>
            </a:r>
          </a:p>
          <a:p>
            <a:r>
              <a:rPr lang="en-US" dirty="0" smtClean="0"/>
              <a:t>SB 358, Stern (Ch. 624)</a:t>
            </a:r>
          </a:p>
          <a:p>
            <a:pPr lvl="1"/>
            <a:r>
              <a:rPr lang="en-US" dirty="0" smtClean="0"/>
              <a:t>SOS online filing and disclosure system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 195 </a:t>
            </a:r>
            <a:br>
              <a:rPr lang="en-US" dirty="0" smtClean="0"/>
            </a:br>
            <a:r>
              <a:rPr lang="en-US" dirty="0" smtClean="0"/>
              <a:t>Author: </a:t>
            </a:r>
            <a:r>
              <a:rPr lang="en-US" dirty="0" err="1" smtClean="0"/>
              <a:t>Obernolte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Existing law requires that initiative measures detail the proposed ordinance.</a:t>
            </a:r>
          </a:p>
          <a:p>
            <a:r>
              <a:rPr lang="en-US" dirty="0" smtClean="0"/>
              <a:t>Now extends to include referendum measures.</a:t>
            </a:r>
          </a:p>
          <a:p>
            <a:r>
              <a:rPr lang="en-US" dirty="0" smtClean="0"/>
              <a:t>Adds EC 13319(c) which defines “impartial synopsis”.</a:t>
            </a:r>
          </a:p>
          <a:p>
            <a:r>
              <a:rPr lang="en-US" dirty="0" smtClean="0"/>
              <a:t>Adds EC 13319(d) which defines “local governing body.”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Local Measures – </a:t>
            </a:r>
          </a:p>
          <a:p>
            <a:pPr>
              <a:buNone/>
            </a:pPr>
            <a:r>
              <a:rPr lang="en-US" dirty="0" smtClean="0"/>
              <a:t>Ballot printing specifications.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Vetoed Bills</a:t>
            </a:r>
            <a:endParaRPr lang="en-US" dirty="0"/>
          </a:p>
        </p:txBody>
      </p:sp>
      <p:pic>
        <p:nvPicPr>
          <p:cNvPr id="4" name="Content Placeholder 3" descr="6447657773_4c79319fca_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97698" y="1882775"/>
            <a:ext cx="7948604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Vetoed Bills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AB 894 (Frazier)</a:t>
            </a:r>
          </a:p>
          <a:p>
            <a:r>
              <a:rPr lang="en-US" dirty="0" smtClean="0"/>
              <a:t>Increases the penalty for making a false statement in the candidate statement to $5000.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AB 973 (Low)</a:t>
            </a:r>
          </a:p>
          <a:p>
            <a:r>
              <a:rPr lang="en-US" dirty="0" smtClean="0"/>
              <a:t>Requires counties to have RAVBM system by 1/1/2020.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Vetoed Bills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AB 1004 (Calderon)</a:t>
            </a:r>
          </a:p>
          <a:p>
            <a:r>
              <a:rPr lang="en-US" dirty="0" smtClean="0"/>
              <a:t>Requires SOS website to have a searchable listing of all elected federal, state and local officials by address.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191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SB 149 (McGuire)</a:t>
            </a:r>
          </a:p>
          <a:p>
            <a:pPr marL="0" indent="0"/>
            <a:r>
              <a:rPr lang="en-US" dirty="0" smtClean="0"/>
              <a:t>Requires Presidential candidates to provide tax returns as part of the qualification to appear on the Primary ballot.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 467 </a:t>
            </a:r>
            <a:br>
              <a:rPr lang="en-US" dirty="0" smtClean="0"/>
            </a:br>
            <a:r>
              <a:rPr lang="en-US" dirty="0" smtClean="0"/>
              <a:t>Author: Mullin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Transportation Measures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Sponsored by CSAC.</a:t>
            </a:r>
          </a:p>
          <a:p>
            <a:r>
              <a:rPr lang="en-US" dirty="0" smtClean="0"/>
              <a:t>Exempts EO from printing the entire transportation plan in County VIG.</a:t>
            </a:r>
          </a:p>
          <a:p>
            <a:r>
              <a:rPr lang="en-US" dirty="0" smtClean="0"/>
              <a:t>Entire plan must be posted online by the local transportation authority.</a:t>
            </a:r>
          </a:p>
          <a:p>
            <a:r>
              <a:rPr lang="en-US" dirty="0" smtClean="0"/>
              <a:t>County VIG must include info on viewing the full text.</a:t>
            </a:r>
          </a:p>
          <a:p>
            <a:r>
              <a:rPr lang="en-US" dirty="0" smtClean="0"/>
              <a:t>EO to send printed copy if requested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 469</a:t>
            </a:r>
            <a:br>
              <a:rPr lang="en-US" dirty="0" smtClean="0"/>
            </a:br>
            <a:r>
              <a:rPr lang="en-US" dirty="0" smtClean="0"/>
              <a:t>Author:  Cooper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Amends EC 8106</a:t>
            </a:r>
          </a:p>
          <a:p>
            <a:r>
              <a:rPr lang="en-US" dirty="0" smtClean="0"/>
              <a:t>PIL period starts 60 days before start of nomination period</a:t>
            </a:r>
          </a:p>
          <a:p>
            <a:r>
              <a:rPr lang="en-US" dirty="0" smtClean="0"/>
              <a:t>PILs need to be filed by E-118</a:t>
            </a:r>
          </a:p>
          <a:p>
            <a:r>
              <a:rPr lang="en-US" dirty="0" smtClean="0"/>
              <a:t>Eliminates the supplemental PIL period</a:t>
            </a:r>
          </a:p>
          <a:p>
            <a:r>
              <a:rPr lang="en-US" dirty="0" smtClean="0"/>
              <a:t>Decreased the # of signatures needed for offices</a:t>
            </a:r>
          </a:p>
          <a:p>
            <a:r>
              <a:rPr lang="en-US" dirty="0" smtClean="0"/>
              <a:t>Changes the # of signatures per dollar (3/dollar)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64008" indent="0">
              <a:buNone/>
            </a:pPr>
            <a:r>
              <a:rPr lang="en-US" dirty="0" smtClean="0"/>
              <a:t>Nomination Documents</a:t>
            </a:r>
          </a:p>
          <a:p>
            <a:pPr marL="64008" indent="0">
              <a:buNone/>
            </a:pPr>
            <a:r>
              <a:rPr lang="en-US" smtClean="0"/>
              <a:t>Petitions-in-Lieu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210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 606</a:t>
            </a:r>
            <a:br>
              <a:rPr lang="en-US" dirty="0" smtClean="0"/>
            </a:br>
            <a:r>
              <a:rPr lang="en-US" dirty="0" smtClean="0"/>
              <a:t>Author: Berman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Sponsored by SOS</a:t>
            </a:r>
          </a:p>
          <a:p>
            <a:r>
              <a:rPr lang="en-US" dirty="0" smtClean="0"/>
              <a:t>Amends EC 2194, 9084, 9086, 9094.5, 9096 and GC 12173</a:t>
            </a:r>
          </a:p>
          <a:p>
            <a:r>
              <a:rPr lang="en-US" dirty="0" smtClean="0"/>
              <a:t>Allows SOS to post full text of measures on website and not print in State VIG.</a:t>
            </a:r>
          </a:p>
          <a:p>
            <a:r>
              <a:rPr lang="en-US" dirty="0" smtClean="0"/>
              <a:t>Requires SOS to send printed version of full text if requested by voter.</a:t>
            </a:r>
          </a:p>
          <a:p>
            <a:r>
              <a:rPr lang="en-US" dirty="0" smtClean="0"/>
              <a:t>Active hyperlinks in “opt-out” version.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State Voter Information Guide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 765</a:t>
            </a:r>
            <a:br>
              <a:rPr lang="en-US" dirty="0" smtClean="0"/>
            </a:br>
            <a:r>
              <a:rPr lang="en-US" dirty="0" smtClean="0"/>
              <a:t>Author: 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Special Election</a:t>
            </a:r>
          </a:p>
          <a:p>
            <a:pPr>
              <a:buNone/>
            </a:pPr>
            <a:r>
              <a:rPr lang="en-US" dirty="0" smtClean="0"/>
              <a:t>Local Initiative Measures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Amends EC 1405, 9111, 9118, 9212, 9310</a:t>
            </a:r>
          </a:p>
          <a:p>
            <a:r>
              <a:rPr lang="en-US" dirty="0" smtClean="0"/>
              <a:t>Repeals EC 9116, 9214, 9311</a:t>
            </a:r>
          </a:p>
          <a:p>
            <a:r>
              <a:rPr lang="en-US" dirty="0" smtClean="0"/>
              <a:t>Requires local initiative measures to be consolidated with the next regular election</a:t>
            </a:r>
          </a:p>
          <a:p>
            <a:pPr lvl="1"/>
            <a:r>
              <a:rPr lang="en-US" dirty="0" smtClean="0"/>
              <a:t>Unless district calls for a special election.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 801</a:t>
            </a:r>
            <a:br>
              <a:rPr lang="en-US" dirty="0" smtClean="0"/>
            </a:br>
            <a:r>
              <a:rPr lang="en-US" dirty="0" smtClean="0"/>
              <a:t>Author: Weber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11200" dirty="0" smtClean="0"/>
              <a:t>Amends EC 21550</a:t>
            </a:r>
          </a:p>
          <a:p>
            <a:r>
              <a:rPr lang="en-US" sz="11200" dirty="0" smtClean="0"/>
              <a:t>Adds EC 21551-21553</a:t>
            </a:r>
          </a:p>
          <a:p>
            <a:r>
              <a:rPr lang="en-US" sz="11200" dirty="0" smtClean="0"/>
              <a:t>San Diego County</a:t>
            </a:r>
          </a:p>
          <a:p>
            <a:r>
              <a:rPr lang="en-US" sz="11200" dirty="0" smtClean="0"/>
              <a:t>Changes current Redistricting Commission membership numbers and qualifications</a:t>
            </a:r>
          </a:p>
          <a:p>
            <a:r>
              <a:rPr lang="en-US" sz="11200" dirty="0" smtClean="0"/>
              <a:t>Similar to SB 958 (Lara, 2016)</a:t>
            </a:r>
          </a:p>
          <a:p>
            <a:endParaRPr lang="en-US" sz="5600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533400"/>
            <a:ext cx="4038600" cy="5715000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 smtClean="0"/>
              <a:t>ROV’s duties:</a:t>
            </a:r>
          </a:p>
          <a:p>
            <a:pPr lvl="1"/>
            <a:r>
              <a:rPr lang="en-US" sz="8000" dirty="0" smtClean="0"/>
              <a:t>Accept applications and review for qualifications</a:t>
            </a:r>
          </a:p>
          <a:p>
            <a:pPr lvl="1"/>
            <a:r>
              <a:rPr lang="en-US" sz="8000" dirty="0" smtClean="0"/>
              <a:t>Rank applications</a:t>
            </a:r>
          </a:p>
          <a:p>
            <a:pPr lvl="2"/>
            <a:r>
              <a:rPr lang="en-US" sz="7200" dirty="0" smtClean="0"/>
              <a:t>Remember political party affiliation</a:t>
            </a:r>
          </a:p>
          <a:p>
            <a:pPr lvl="2"/>
            <a:r>
              <a:rPr lang="en-US" sz="7200" dirty="0" smtClean="0"/>
              <a:t>Remember not to talk to anyone</a:t>
            </a:r>
          </a:p>
          <a:p>
            <a:pPr lvl="1"/>
            <a:r>
              <a:rPr lang="en-US" sz="8000" dirty="0" smtClean="0"/>
              <a:t>Publish top 60 for 30+ days</a:t>
            </a:r>
          </a:p>
          <a:p>
            <a:pPr lvl="1"/>
            <a:r>
              <a:rPr lang="en-US" sz="8000" dirty="0" smtClean="0"/>
              <a:t>Can remove names during the 30 day period</a:t>
            </a:r>
          </a:p>
          <a:p>
            <a:pPr lvl="1"/>
            <a:r>
              <a:rPr lang="en-US" sz="8000" dirty="0" smtClean="0"/>
              <a:t>Divide names into the 5 districts</a:t>
            </a:r>
          </a:p>
          <a:p>
            <a:pPr lvl="1"/>
            <a:r>
              <a:rPr lang="en-US" sz="8000" dirty="0" smtClean="0"/>
              <a:t>Provide to BOS to select the commission</a:t>
            </a:r>
          </a:p>
          <a:p>
            <a:pPr lvl="1"/>
            <a:r>
              <a:rPr lang="en-US" sz="8000" dirty="0" smtClean="0"/>
              <a:t>Process must be completed by 12/31/2020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uiExpan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 837</a:t>
            </a:r>
            <a:br>
              <a:rPr lang="en-US" dirty="0" smtClean="0"/>
            </a:br>
            <a:r>
              <a:rPr lang="en-US" dirty="0" smtClean="0"/>
              <a:t>Author: 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SOS requirements</a:t>
            </a:r>
          </a:p>
          <a:p>
            <a:pPr lvl="1"/>
            <a:r>
              <a:rPr lang="en-US" dirty="0" smtClean="0"/>
              <a:t>Notice in State VIG </a:t>
            </a:r>
          </a:p>
          <a:p>
            <a:pPr lvl="1"/>
            <a:r>
              <a:rPr lang="en-US" dirty="0" smtClean="0"/>
              <a:t>SOS website</a:t>
            </a:r>
          </a:p>
          <a:p>
            <a:pPr lvl="1"/>
            <a:r>
              <a:rPr lang="en-US" dirty="0" smtClean="0"/>
              <a:t>Posters/materials</a:t>
            </a:r>
          </a:p>
          <a:p>
            <a:r>
              <a:rPr lang="en-US" dirty="0" smtClean="0"/>
              <a:t>County requirements</a:t>
            </a:r>
          </a:p>
          <a:p>
            <a:pPr lvl="1"/>
            <a:r>
              <a:rPr lang="en-US" dirty="0" smtClean="0"/>
              <a:t>Notice in County VIG</a:t>
            </a:r>
          </a:p>
          <a:p>
            <a:pPr lvl="1"/>
            <a:r>
              <a:rPr lang="en-US" dirty="0" smtClean="0"/>
              <a:t>County website</a:t>
            </a:r>
          </a:p>
          <a:p>
            <a:pPr lvl="1"/>
            <a:r>
              <a:rPr lang="en-US" dirty="0" smtClean="0"/>
              <a:t>Email/text message</a:t>
            </a:r>
          </a:p>
          <a:p>
            <a:pPr lvl="1"/>
            <a:r>
              <a:rPr lang="en-US" dirty="0" smtClean="0"/>
              <a:t>VBM notice</a:t>
            </a:r>
          </a:p>
          <a:p>
            <a:pPr lvl="1"/>
            <a:r>
              <a:rPr lang="en-US" dirty="0" smtClean="0"/>
              <a:t>Posters/materials</a:t>
            </a:r>
          </a:p>
          <a:p>
            <a:pPr lvl="1"/>
            <a:r>
              <a:rPr lang="en-US" dirty="0" smtClean="0"/>
              <a:t>Training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No Party Preference Voters at Presidential Primary Elections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Amends EC 14105</a:t>
            </a:r>
          </a:p>
          <a:p>
            <a:pPr>
              <a:buNone/>
            </a:pPr>
            <a:r>
              <a:rPr lang="en-US" dirty="0"/>
              <a:t>A</a:t>
            </a:r>
            <a:r>
              <a:rPr lang="en-US" dirty="0" smtClean="0"/>
              <a:t>dds EC 13500-13502, 14105.2</a:t>
            </a:r>
            <a:r>
              <a:rPr lang="en-US" dirty="0"/>
              <a:t> </a:t>
            </a:r>
            <a:r>
              <a:rPr lang="en-US" dirty="0" smtClean="0"/>
              <a:t>and 14227.5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1378</TotalTime>
  <Words>1353</Words>
  <Application>Microsoft Office PowerPoint</Application>
  <PresentationFormat>On-screen Show (4:3)</PresentationFormat>
  <Paragraphs>353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Century Gothic</vt:lpstr>
      <vt:lpstr>Verdana</vt:lpstr>
      <vt:lpstr>Wingdings 2</vt:lpstr>
      <vt:lpstr>Verve</vt:lpstr>
      <vt:lpstr>Assembly Measures</vt:lpstr>
      <vt:lpstr>AB 4 Author: Waldron</vt:lpstr>
      <vt:lpstr>AB 195  Author: Obernolte</vt:lpstr>
      <vt:lpstr>AB 467  Author: Mullin</vt:lpstr>
      <vt:lpstr>AB 469 Author:  Cooper</vt:lpstr>
      <vt:lpstr>AB 606 Author: Berman</vt:lpstr>
      <vt:lpstr>AB 765 Author: Low</vt:lpstr>
      <vt:lpstr>AB 801 Author: Weber</vt:lpstr>
      <vt:lpstr>AB 837 Author: Low</vt:lpstr>
      <vt:lpstr>AB 840 Author: Quirk</vt:lpstr>
      <vt:lpstr>AB 918 Author: Bonta</vt:lpstr>
      <vt:lpstr>AB 918 Author: Bonta</vt:lpstr>
      <vt:lpstr>AB 1044 Author: Quirk</vt:lpstr>
      <vt:lpstr>AB 1104 Author: Chau</vt:lpstr>
      <vt:lpstr>AB 1154 Nazarian</vt:lpstr>
      <vt:lpstr>AB 1194 Author: Dababneh</vt:lpstr>
      <vt:lpstr>AB 1367 Author: Berman</vt:lpstr>
      <vt:lpstr>AB 1403 Author: Obernolte</vt:lpstr>
      <vt:lpstr>AB 1403 Author: Obernolte</vt:lpstr>
      <vt:lpstr>AB 1403 Author: Obernolte</vt:lpstr>
      <vt:lpstr>AB 1729 Author: E&amp;R Committee</vt:lpstr>
      <vt:lpstr>AB 1730 Author: E&amp;R Committee</vt:lpstr>
      <vt:lpstr>SB 205 Author:  Hertzberg</vt:lpstr>
      <vt:lpstr>SB 235 Author: Allen</vt:lpstr>
      <vt:lpstr>SB 511  Author: Stern</vt:lpstr>
      <vt:lpstr>SB 568 Author: Lara</vt:lpstr>
      <vt:lpstr>SB 665 Author: Moorlach</vt:lpstr>
      <vt:lpstr>Political Reform Bills</vt:lpstr>
      <vt:lpstr>PRA Bills</vt:lpstr>
      <vt:lpstr>Vetoed Bills</vt:lpstr>
      <vt:lpstr>Vetoed Bills</vt:lpstr>
      <vt:lpstr>Vetoed Bills</vt:lpstr>
      <vt:lpstr>Thank You!</vt:lpstr>
    </vt:vector>
  </TitlesOfParts>
  <Company>County of Santa Cruz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clk133</dc:creator>
  <cp:lastModifiedBy>Gail Pellerin</cp:lastModifiedBy>
  <cp:revision>137</cp:revision>
  <dcterms:created xsi:type="dcterms:W3CDTF">2017-11-21T17:53:55Z</dcterms:created>
  <dcterms:modified xsi:type="dcterms:W3CDTF">2018-02-13T00:37:50Z</dcterms:modified>
</cp:coreProperties>
</file>